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Fill in your registry name, disease area, organization name, and the meeting date. Delete the instruction bar at the bottom before presenting.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QUESTIONS
Add your specific questions before the meeting. The gray 'Vendor answer / notes' lines are for live note-taking during the call. Replace the placeholder questions with your actual priorities.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POST-MEETING NOTES
Fill in within 24 hours of the meeting. Highlight (or change fill color on) the rating box that matches your impression. Share your completed notes with internal stakeholders before any further vendor discussions.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VENDOR SCORECARD
Fill in after each vendor meeting. Circle or highlight the score bubble for each category. Duplicate this slide once per vendor so you can compare scores side by side when making your final decision. A score of 28+ is generally a strong candidate; below 20 warrants serious caution.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US
Fill in your registry's basic identity. Share this at the start of the vendor meeting so they can tailor their demo to your actual situation.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PARTICIPANTS &amp; DATA
Vendors need to know what kind of data you collect and at what volume. Fill in estimates — exact numbers aren't required, but ballpark figures help vendors show you relevant platform capabilities.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CASES
Replace 'Priority' badge on each card with: High / Medium / Low / Not Needed. Replace the placeholder descriptions with your actual use case details. This tells the vendor what to focus on in the demo.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STATE
Be honest about where you are. Vendors who understand your starting point can better explain how their platform addresses your specific gaps. Fill in both columns before the meeting.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MUST-HAVES vs NICE-TO-HAVES
This slide keeps you anchored during the demo. When vendors show exciting features, refer back to this list. If a must-have isn't demonstrated, ask directly. If a nice-to-have comes at high cost, you know you can walk away from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TECHNICAL &amp; COMPLIANCE
Fill in what you know. It's okay to write 'Unsure' — that signals to the vendor that they should educate you rather than assume. The data ownership row links to slide 8 where you document your governance preference.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OWNERSHIP
This slide helps you clarify your position before the meeting — not just your preference, but the nuance. Commercial vendor = full ownership is the standard ask. Academic partner = governance quality matters more than technical ownership. Fill in both guidance boxes with your organization's actual 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 &amp; TIMELINE
Do not share your exact budget range with vendors — keep it internal. But knowing it yourself keeps you from getting sold a $200k solution when your budget is $30k. Share your decision timeline with the vendor so they can allocate their follow-up effort appropriately.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C1D95"/>
        </a:solidFill>
      </p:bgPr>
    </p:bg>
    <p:spTree>
      <p:nvGrpSpPr>
        <p:cNvPr id="1" name=""/>
        <p:cNvGrpSpPr/>
        <p:nvPr/>
      </p:nvGrpSpPr>
      <p:grpSpPr>
        <a:xfrm>
          <a:off x="0" y="0"/>
          <a:ext cx="0" cy="0"/>
          <a:chOff x="0" y="0"/>
          <a:chExt cx="0" cy="0"/>
        </a:xfrm>
      </p:grpSpPr>
      <p:sp>
        <p:nvSpPr>
          <p:cNvPr id="2" name="Shape 0"/>
          <p:cNvSpPr/>
          <p:nvPr/>
        </p:nvSpPr>
        <p:spPr>
          <a:xfrm>
            <a:off x="7132320" y="-731520"/>
            <a:ext cx="3200400" cy="3200400"/>
          </a:xfrm>
          <a:prstGeom prst="ellipse">
            <a:avLst/>
          </a:prstGeom>
          <a:solidFill>
            <a:srgbClr val="5B21B6">
              <a:alpha val="45000"/>
            </a:srgbClr>
          </a:solidFill>
          <a:ln w="12700">
            <a:solidFill>
              <a:srgbClr val="5B21B6">
                <a:alpha val="45000"/>
              </a:srgbClr>
            </a:solidFill>
            <a:prstDash val="solid"/>
          </a:ln>
        </p:spPr>
      </p:sp>
      <p:sp>
        <p:nvSpPr>
          <p:cNvPr id="3" name="Shape 1"/>
          <p:cNvSpPr/>
          <p:nvPr/>
        </p:nvSpPr>
        <p:spPr>
          <a:xfrm>
            <a:off x="-731520" y="3474720"/>
            <a:ext cx="2560320" cy="2560320"/>
          </a:xfrm>
          <a:prstGeom prst="ellipse">
            <a:avLst/>
          </a:prstGeom>
          <a:solidFill>
            <a:srgbClr val="6D28D9">
              <a:alpha val="35000"/>
            </a:srgbClr>
          </a:solidFill>
          <a:ln w="12700">
            <a:solidFill>
              <a:srgbClr val="6D28D9">
                <a:alpha val="35000"/>
              </a:srgbClr>
            </a:solidFill>
            <a:prstDash val="solid"/>
          </a:ln>
        </p:spPr>
      </p:sp>
      <p:sp>
        <p:nvSpPr>
          <p:cNvPr id="4" name="Shape 2"/>
          <p:cNvSpPr/>
          <p:nvPr/>
        </p:nvSpPr>
        <p:spPr>
          <a:xfrm>
            <a:off x="7863840" y="3108960"/>
            <a:ext cx="1463040" cy="1463040"/>
          </a:xfrm>
          <a:prstGeom prst="ellipse">
            <a:avLst/>
          </a:prstGeom>
          <a:solidFill>
            <a:srgbClr val="D97706">
              <a:alpha val="40000"/>
            </a:srgbClr>
          </a:solidFill>
          <a:ln w="12700">
            <a:solidFill>
              <a:srgbClr val="D97706">
                <a:alpha val="40000"/>
              </a:srgbClr>
            </a:solidFill>
            <a:prstDash val="solid"/>
          </a:ln>
        </p:spPr>
      </p:sp>
      <p:sp>
        <p:nvSpPr>
          <p:cNvPr id="5" name="Shape 3"/>
          <p:cNvSpPr/>
          <p:nvPr/>
        </p:nvSpPr>
        <p:spPr>
          <a:xfrm>
            <a:off x="0" y="1097280"/>
            <a:ext cx="182880" cy="2926080"/>
          </a:xfrm>
          <a:prstGeom prst="rect">
            <a:avLst/>
          </a:prstGeom>
          <a:solidFill>
            <a:srgbClr val="D97706"/>
          </a:solidFill>
          <a:ln w="12700">
            <a:solidFill>
              <a:srgbClr val="D97706"/>
            </a:solidFill>
            <a:prstDash val="solid"/>
          </a:ln>
        </p:spPr>
      </p:sp>
      <p:sp>
        <p:nvSpPr>
          <p:cNvPr id="6" name="Text 4"/>
          <p:cNvSpPr/>
          <p:nvPr/>
        </p:nvSpPr>
        <p:spPr>
          <a:xfrm>
            <a:off x="457200" y="1005840"/>
            <a:ext cx="7772400" cy="384048"/>
          </a:xfrm>
          <a:prstGeom prst="rect">
            <a:avLst/>
          </a:prstGeom>
          <a:noFill/>
          <a:ln/>
        </p:spPr>
        <p:txBody>
          <a:bodyPr wrap="square" lIns="0" tIns="0" rIns="0" bIns="0" rtlCol="0" anchor="ctr"/>
          <a:lstStyle/>
          <a:p>
            <a:pPr indent="0" marL="0">
              <a:buNone/>
            </a:pPr>
            <a:r>
              <a:rPr lang="en-US" sz="1300" b="1" spc="400" kern="0" dirty="0">
                <a:solidFill>
                  <a:srgbClr val="DDD0F5"/>
                </a:solidFill>
                <a:latin typeface="Calibri" pitchFamily="34" charset="0"/>
                <a:ea typeface="Calibri" pitchFamily="34" charset="-122"/>
                <a:cs typeface="Calibri" pitchFamily="34" charset="-120"/>
              </a:rPr>
              <a:t>REGISTRY VENDOR MEETING</a:t>
            </a:r>
            <a:endParaRPr lang="en-US" sz="1300" dirty="0"/>
          </a:p>
        </p:txBody>
      </p:sp>
      <p:sp>
        <p:nvSpPr>
          <p:cNvPr id="7" name="Text 5"/>
          <p:cNvSpPr/>
          <p:nvPr/>
        </p:nvSpPr>
        <p:spPr>
          <a:xfrm>
            <a:off x="457200" y="1417320"/>
            <a:ext cx="7315200" cy="1691640"/>
          </a:xfrm>
          <a:prstGeom prst="rect">
            <a:avLst/>
          </a:prstGeom>
          <a:noFill/>
          <a:ln/>
        </p:spPr>
        <p:txBody>
          <a:bodyPr wrap="square" lIns="0" tIns="0" rIns="0" bIns="0" rtlCol="0" anchor="ctr"/>
          <a:lstStyle/>
          <a:p>
            <a:pPr indent="0" marL="0">
              <a:lnSpc>
                <a:spcPct val="100000"/>
              </a:lnSpc>
              <a:buNone/>
            </a:pPr>
            <a:r>
              <a:rPr lang="en-US" sz="5600" b="1" dirty="0">
                <a:solidFill>
                  <a:srgbClr val="FFFFFF"/>
                </a:solidFill>
                <a:latin typeface="Georgia" pitchFamily="34" charset="0"/>
                <a:ea typeface="Georgia" pitchFamily="34" charset="-122"/>
                <a:cs typeface="Georgia" pitchFamily="34" charset="-120"/>
              </a:rPr>
              <a:t>Preparation</a:t>
            </a:r>
            <a:endParaRPr lang="en-US" sz="5600" dirty="0"/>
          </a:p>
          <a:p>
            <a:pPr indent="0" marL="0">
              <a:lnSpc>
                <a:spcPct val="100000"/>
              </a:lnSpc>
              <a:buNone/>
            </a:pPr>
            <a:r>
              <a:rPr lang="en-US" sz="5600" b="1" dirty="0">
                <a:solidFill>
                  <a:srgbClr val="FFFFFF"/>
                </a:solidFill>
                <a:latin typeface="Georgia" pitchFamily="34" charset="0"/>
                <a:ea typeface="Georgia" pitchFamily="34" charset="-122"/>
                <a:cs typeface="Georgia" pitchFamily="34" charset="-120"/>
              </a:rPr>
              <a:t>Template</a:t>
            </a:r>
            <a:endParaRPr lang="en-US" sz="5600" dirty="0"/>
          </a:p>
        </p:txBody>
      </p:sp>
      <p:sp>
        <p:nvSpPr>
          <p:cNvPr id="8" name="Text 6"/>
          <p:cNvSpPr/>
          <p:nvPr/>
        </p:nvSpPr>
        <p:spPr>
          <a:xfrm>
            <a:off x="457200" y="3246120"/>
            <a:ext cx="7315200" cy="411480"/>
          </a:xfrm>
          <a:prstGeom prst="rect">
            <a:avLst/>
          </a:prstGeom>
          <a:noFill/>
          <a:ln/>
        </p:spPr>
        <p:txBody>
          <a:bodyPr wrap="square" lIns="0" tIns="0" rIns="0" bIns="0" rtlCol="0" anchor="ctr"/>
          <a:lstStyle/>
          <a:p>
            <a:pPr indent="0" marL="0">
              <a:buNone/>
            </a:pPr>
            <a:r>
              <a:rPr lang="en-US" sz="1500" dirty="0">
                <a:solidFill>
                  <a:srgbClr val="DDD0F5"/>
                </a:solidFill>
                <a:latin typeface="Calibri" pitchFamily="34" charset="0"/>
                <a:ea typeface="Calibri" pitchFamily="34" charset="-122"/>
                <a:cs typeface="Calibri" pitchFamily="34" charset="-120"/>
              </a:rPr>
              <a:t>[Your Registry Name  |  Disease Area]</a:t>
            </a:r>
            <a:endParaRPr lang="en-US" sz="1500" dirty="0"/>
          </a:p>
        </p:txBody>
      </p:sp>
      <p:sp>
        <p:nvSpPr>
          <p:cNvPr id="9" name="Text 7"/>
          <p:cNvSpPr/>
          <p:nvPr/>
        </p:nvSpPr>
        <p:spPr>
          <a:xfrm>
            <a:off x="457200" y="3749040"/>
            <a:ext cx="7315200" cy="347472"/>
          </a:xfrm>
          <a:prstGeom prst="rect">
            <a:avLst/>
          </a:prstGeom>
          <a:noFill/>
          <a:ln/>
        </p:spPr>
        <p:txBody>
          <a:bodyPr wrap="square" lIns="0" tIns="0" rIns="0" bIns="0" rtlCol="0" anchor="ctr"/>
          <a:lstStyle/>
          <a:p>
            <a:pPr indent="0" marL="0">
              <a:buNone/>
            </a:pPr>
            <a:r>
              <a:rPr lang="en-US" sz="1300" dirty="0">
                <a:solidFill>
                  <a:srgbClr val="E0A23C"/>
                </a:solidFill>
                <a:latin typeface="Calibri" pitchFamily="34" charset="0"/>
                <a:ea typeface="Calibri" pitchFamily="34" charset="-122"/>
                <a:cs typeface="Calibri" pitchFamily="34" charset="-120"/>
              </a:rPr>
              <a:t>[Organization Name  |  Meeting Date]</a:t>
            </a:r>
            <a:endParaRPr lang="en-US" sz="1300" dirty="0"/>
          </a:p>
        </p:txBody>
      </p:sp>
      <p:sp>
        <p:nvSpPr>
          <p:cNvPr id="10" name="Shape 8"/>
          <p:cNvSpPr/>
          <p:nvPr/>
        </p:nvSpPr>
        <p:spPr>
          <a:xfrm>
            <a:off x="457200" y="4526280"/>
            <a:ext cx="8229600" cy="411480"/>
          </a:xfrm>
          <a:prstGeom prst="roundRect">
            <a:avLst>
              <a:gd name="adj" fmla="val 26667"/>
            </a:avLst>
          </a:prstGeom>
          <a:solidFill>
            <a:srgbClr val="FFFFFF">
              <a:alpha val="12000"/>
            </a:srgbClr>
          </a:solidFill>
          <a:ln w="12700">
            <a:solidFill>
              <a:srgbClr val="DDD0F5"/>
            </a:solidFill>
            <a:prstDash val="solid"/>
          </a:ln>
        </p:spPr>
      </p:sp>
      <p:sp>
        <p:nvSpPr>
          <p:cNvPr id="11" name="Text 9"/>
          <p:cNvSpPr/>
          <p:nvPr/>
        </p:nvSpPr>
        <p:spPr>
          <a:xfrm>
            <a:off x="548640" y="4544568"/>
            <a:ext cx="8046720" cy="347472"/>
          </a:xfrm>
          <a:prstGeom prst="rect">
            <a:avLst/>
          </a:prstGeom>
          <a:noFill/>
          <a:ln/>
        </p:spPr>
        <p:txBody>
          <a:bodyPr wrap="square" lIns="0" tIns="0" rIns="0" bIns="0" rtlCol="0" anchor="ctr"/>
          <a:lstStyle/>
          <a:p>
            <a:pPr indent="0" marL="0">
              <a:buNone/>
            </a:pPr>
            <a:r>
              <a:rPr lang="en-US" sz="950" dirty="0">
                <a:solidFill>
                  <a:srgbClr val="DDD0F5"/>
                </a:solidFill>
                <a:latin typeface="Calibri" pitchFamily="34" charset="0"/>
                <a:ea typeface="Calibri" pitchFamily="34" charset="-122"/>
                <a:cs typeface="Calibri" pitchFamily="34" charset="-120"/>
              </a:rPr>
              <a:t>HOW TO USE: Fill in every [ bracketed placeholder ] before your vendor meeting. Delete this instruction bar when done.</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OUR QUESTIONS</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Questions We Want Answered in This Meeting</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Text 4"/>
          <p:cNvSpPr/>
          <p:nvPr/>
        </p:nvSpPr>
        <p:spPr>
          <a:xfrm>
            <a:off x="457200" y="896112"/>
            <a:ext cx="8229600" cy="274320"/>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Add your highest-priority questions here before the call. Leave space to note vendor answers during the meeting.</a:t>
            </a:r>
            <a:endParaRPr lang="en-US" sz="1050" dirty="0"/>
          </a:p>
        </p:txBody>
      </p:sp>
      <p:sp>
        <p:nvSpPr>
          <p:cNvPr id="7" name="Shape 5"/>
          <p:cNvSpPr/>
          <p:nvPr/>
        </p:nvSpPr>
        <p:spPr>
          <a:xfrm>
            <a:off x="457200" y="1261872"/>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8" name="Shape 6"/>
          <p:cNvSpPr/>
          <p:nvPr/>
        </p:nvSpPr>
        <p:spPr>
          <a:xfrm>
            <a:off x="457200" y="1261872"/>
            <a:ext cx="329184" cy="731520"/>
          </a:xfrm>
          <a:prstGeom prst="roundRect">
            <a:avLst>
              <a:gd name="adj" fmla="val 27778"/>
            </a:avLst>
          </a:prstGeom>
          <a:solidFill>
            <a:srgbClr val="4C1D95"/>
          </a:solidFill>
          <a:ln w="12700">
            <a:solidFill>
              <a:srgbClr val="4C1D95"/>
            </a:solidFill>
            <a:prstDash val="solid"/>
          </a:ln>
        </p:spPr>
      </p:sp>
      <p:sp>
        <p:nvSpPr>
          <p:cNvPr id="9" name="Shape 7"/>
          <p:cNvSpPr/>
          <p:nvPr/>
        </p:nvSpPr>
        <p:spPr>
          <a:xfrm>
            <a:off x="621792" y="1261872"/>
            <a:ext cx="164592" cy="731520"/>
          </a:xfrm>
          <a:prstGeom prst="rect">
            <a:avLst/>
          </a:prstGeom>
          <a:solidFill>
            <a:srgbClr val="4C1D95"/>
          </a:solidFill>
          <a:ln w="12700">
            <a:solidFill>
              <a:srgbClr val="4C1D95"/>
            </a:solidFill>
            <a:prstDash val="solid"/>
          </a:ln>
        </p:spPr>
      </p:sp>
      <p:sp>
        <p:nvSpPr>
          <p:cNvPr id="10" name="Text 8"/>
          <p:cNvSpPr/>
          <p:nvPr/>
        </p:nvSpPr>
        <p:spPr>
          <a:xfrm>
            <a:off x="457200" y="1261872"/>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Q1</a:t>
            </a:r>
            <a:endParaRPr lang="en-US" sz="1100" dirty="0"/>
          </a:p>
        </p:txBody>
      </p:sp>
      <p:sp>
        <p:nvSpPr>
          <p:cNvPr id="11" name="Text 9"/>
          <p:cNvSpPr/>
          <p:nvPr/>
        </p:nvSpPr>
        <p:spPr>
          <a:xfrm>
            <a:off x="914400" y="1298448"/>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[Q1: e.g. Can you walk us through a live participant enrollment?]</a:t>
            </a:r>
            <a:endParaRPr lang="en-US" sz="1100" dirty="0"/>
          </a:p>
        </p:txBody>
      </p:sp>
      <p:sp>
        <p:nvSpPr>
          <p:cNvPr id="12" name="Text 10"/>
          <p:cNvSpPr/>
          <p:nvPr/>
        </p:nvSpPr>
        <p:spPr>
          <a:xfrm>
            <a:off x="914400" y="1755648"/>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13" name="Shape 11"/>
          <p:cNvSpPr/>
          <p:nvPr/>
        </p:nvSpPr>
        <p:spPr>
          <a:xfrm>
            <a:off x="457200" y="2103120"/>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14" name="Shape 12"/>
          <p:cNvSpPr/>
          <p:nvPr/>
        </p:nvSpPr>
        <p:spPr>
          <a:xfrm>
            <a:off x="457200" y="2103120"/>
            <a:ext cx="329184" cy="731520"/>
          </a:xfrm>
          <a:prstGeom prst="roundRect">
            <a:avLst>
              <a:gd name="adj" fmla="val 27778"/>
            </a:avLst>
          </a:prstGeom>
          <a:solidFill>
            <a:srgbClr val="4C1D95"/>
          </a:solidFill>
          <a:ln w="12700">
            <a:solidFill>
              <a:srgbClr val="4C1D95"/>
            </a:solidFill>
            <a:prstDash val="solid"/>
          </a:ln>
        </p:spPr>
      </p:sp>
      <p:sp>
        <p:nvSpPr>
          <p:cNvPr id="15" name="Shape 13"/>
          <p:cNvSpPr/>
          <p:nvPr/>
        </p:nvSpPr>
        <p:spPr>
          <a:xfrm>
            <a:off x="621792" y="2103120"/>
            <a:ext cx="164592" cy="731520"/>
          </a:xfrm>
          <a:prstGeom prst="rect">
            <a:avLst/>
          </a:prstGeom>
          <a:solidFill>
            <a:srgbClr val="4C1D95"/>
          </a:solidFill>
          <a:ln w="12700">
            <a:solidFill>
              <a:srgbClr val="4C1D95"/>
            </a:solidFill>
            <a:prstDash val="solid"/>
          </a:ln>
        </p:spPr>
      </p:sp>
      <p:sp>
        <p:nvSpPr>
          <p:cNvPr id="16" name="Text 14"/>
          <p:cNvSpPr/>
          <p:nvPr/>
        </p:nvSpPr>
        <p:spPr>
          <a:xfrm>
            <a:off x="457200" y="2103120"/>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Q2</a:t>
            </a:r>
            <a:endParaRPr lang="en-US" sz="1100" dirty="0"/>
          </a:p>
        </p:txBody>
      </p:sp>
      <p:sp>
        <p:nvSpPr>
          <p:cNvPr id="17" name="Text 15"/>
          <p:cNvSpPr/>
          <p:nvPr/>
        </p:nvSpPr>
        <p:spPr>
          <a:xfrm>
            <a:off x="914400" y="2139696"/>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[Q2: e.g. How do you handle data ownership and BAA?]</a:t>
            </a:r>
            <a:endParaRPr lang="en-US" sz="1100" dirty="0"/>
          </a:p>
        </p:txBody>
      </p:sp>
      <p:sp>
        <p:nvSpPr>
          <p:cNvPr id="18" name="Text 16"/>
          <p:cNvSpPr/>
          <p:nvPr/>
        </p:nvSpPr>
        <p:spPr>
          <a:xfrm>
            <a:off x="914400" y="2596896"/>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19" name="Shape 17"/>
          <p:cNvSpPr/>
          <p:nvPr/>
        </p:nvSpPr>
        <p:spPr>
          <a:xfrm>
            <a:off x="457200" y="2944368"/>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20" name="Shape 18"/>
          <p:cNvSpPr/>
          <p:nvPr/>
        </p:nvSpPr>
        <p:spPr>
          <a:xfrm>
            <a:off x="457200" y="2944368"/>
            <a:ext cx="329184" cy="731520"/>
          </a:xfrm>
          <a:prstGeom prst="roundRect">
            <a:avLst>
              <a:gd name="adj" fmla="val 27778"/>
            </a:avLst>
          </a:prstGeom>
          <a:solidFill>
            <a:srgbClr val="4C1D95"/>
          </a:solidFill>
          <a:ln w="12700">
            <a:solidFill>
              <a:srgbClr val="4C1D95"/>
            </a:solidFill>
            <a:prstDash val="solid"/>
          </a:ln>
        </p:spPr>
      </p:sp>
      <p:sp>
        <p:nvSpPr>
          <p:cNvPr id="21" name="Shape 19"/>
          <p:cNvSpPr/>
          <p:nvPr/>
        </p:nvSpPr>
        <p:spPr>
          <a:xfrm>
            <a:off x="621792" y="2944368"/>
            <a:ext cx="164592" cy="731520"/>
          </a:xfrm>
          <a:prstGeom prst="rect">
            <a:avLst/>
          </a:prstGeom>
          <a:solidFill>
            <a:srgbClr val="4C1D95"/>
          </a:solidFill>
          <a:ln w="12700">
            <a:solidFill>
              <a:srgbClr val="4C1D95"/>
            </a:solidFill>
            <a:prstDash val="solid"/>
          </a:ln>
        </p:spPr>
      </p:sp>
      <p:sp>
        <p:nvSpPr>
          <p:cNvPr id="22" name="Text 20"/>
          <p:cNvSpPr/>
          <p:nvPr/>
        </p:nvSpPr>
        <p:spPr>
          <a:xfrm>
            <a:off x="457200" y="2944368"/>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Q3</a:t>
            </a:r>
            <a:endParaRPr lang="en-US" sz="1100" dirty="0"/>
          </a:p>
        </p:txBody>
      </p:sp>
      <p:sp>
        <p:nvSpPr>
          <p:cNvPr id="23" name="Text 21"/>
          <p:cNvSpPr/>
          <p:nvPr/>
        </p:nvSpPr>
        <p:spPr>
          <a:xfrm>
            <a:off x="914400" y="2980944"/>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[Q3: e.g. What does implementation typically look like for an advocacy group like ours?]</a:t>
            </a:r>
            <a:endParaRPr lang="en-US" sz="1100" dirty="0"/>
          </a:p>
        </p:txBody>
      </p:sp>
      <p:sp>
        <p:nvSpPr>
          <p:cNvPr id="24" name="Text 22"/>
          <p:cNvSpPr/>
          <p:nvPr/>
        </p:nvSpPr>
        <p:spPr>
          <a:xfrm>
            <a:off x="914400" y="3438144"/>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25" name="Shape 23"/>
          <p:cNvSpPr/>
          <p:nvPr/>
        </p:nvSpPr>
        <p:spPr>
          <a:xfrm>
            <a:off x="457200" y="3785616"/>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26" name="Shape 24"/>
          <p:cNvSpPr/>
          <p:nvPr/>
        </p:nvSpPr>
        <p:spPr>
          <a:xfrm>
            <a:off x="457200" y="3785616"/>
            <a:ext cx="329184" cy="731520"/>
          </a:xfrm>
          <a:prstGeom prst="roundRect">
            <a:avLst>
              <a:gd name="adj" fmla="val 27778"/>
            </a:avLst>
          </a:prstGeom>
          <a:solidFill>
            <a:srgbClr val="4C1D95"/>
          </a:solidFill>
          <a:ln w="12700">
            <a:solidFill>
              <a:srgbClr val="4C1D95"/>
            </a:solidFill>
            <a:prstDash val="solid"/>
          </a:ln>
        </p:spPr>
      </p:sp>
      <p:sp>
        <p:nvSpPr>
          <p:cNvPr id="27" name="Shape 25"/>
          <p:cNvSpPr/>
          <p:nvPr/>
        </p:nvSpPr>
        <p:spPr>
          <a:xfrm>
            <a:off x="621792" y="3785616"/>
            <a:ext cx="164592" cy="731520"/>
          </a:xfrm>
          <a:prstGeom prst="rect">
            <a:avLst/>
          </a:prstGeom>
          <a:solidFill>
            <a:srgbClr val="4C1D95"/>
          </a:solidFill>
          <a:ln w="12700">
            <a:solidFill>
              <a:srgbClr val="4C1D95"/>
            </a:solidFill>
            <a:prstDash val="solid"/>
          </a:ln>
        </p:spPr>
      </p:sp>
      <p:sp>
        <p:nvSpPr>
          <p:cNvPr id="28" name="Text 26"/>
          <p:cNvSpPr/>
          <p:nvPr/>
        </p:nvSpPr>
        <p:spPr>
          <a:xfrm>
            <a:off x="457200" y="3785616"/>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Q4</a:t>
            </a:r>
            <a:endParaRPr lang="en-US" sz="1100" dirty="0"/>
          </a:p>
        </p:txBody>
      </p:sp>
      <p:sp>
        <p:nvSpPr>
          <p:cNvPr id="29" name="Text 27"/>
          <p:cNvSpPr/>
          <p:nvPr/>
        </p:nvSpPr>
        <p:spPr>
          <a:xfrm>
            <a:off x="914400" y="3822192"/>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[Q4: e.g. What's included in the base price vs. add-ons?]</a:t>
            </a:r>
            <a:endParaRPr lang="en-US" sz="1100" dirty="0"/>
          </a:p>
        </p:txBody>
      </p:sp>
      <p:sp>
        <p:nvSpPr>
          <p:cNvPr id="30" name="Text 28"/>
          <p:cNvSpPr/>
          <p:nvPr/>
        </p:nvSpPr>
        <p:spPr>
          <a:xfrm>
            <a:off x="914400" y="4279392"/>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31" name="Shape 29"/>
          <p:cNvSpPr/>
          <p:nvPr/>
        </p:nvSpPr>
        <p:spPr>
          <a:xfrm>
            <a:off x="4754880" y="1261872"/>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32" name="Shape 30"/>
          <p:cNvSpPr/>
          <p:nvPr/>
        </p:nvSpPr>
        <p:spPr>
          <a:xfrm>
            <a:off x="4754880" y="1261872"/>
            <a:ext cx="329184" cy="731520"/>
          </a:xfrm>
          <a:prstGeom prst="roundRect">
            <a:avLst>
              <a:gd name="adj" fmla="val 27778"/>
            </a:avLst>
          </a:prstGeom>
          <a:solidFill>
            <a:srgbClr val="6D28D9"/>
          </a:solidFill>
          <a:ln w="12700">
            <a:solidFill>
              <a:srgbClr val="6D28D9"/>
            </a:solidFill>
            <a:prstDash val="solid"/>
          </a:ln>
        </p:spPr>
      </p:sp>
      <p:sp>
        <p:nvSpPr>
          <p:cNvPr id="33" name="Shape 31"/>
          <p:cNvSpPr/>
          <p:nvPr/>
        </p:nvSpPr>
        <p:spPr>
          <a:xfrm>
            <a:off x="4919472" y="1261872"/>
            <a:ext cx="164592" cy="731520"/>
          </a:xfrm>
          <a:prstGeom prst="rect">
            <a:avLst/>
          </a:prstGeom>
          <a:solidFill>
            <a:srgbClr val="6D28D9"/>
          </a:solidFill>
          <a:ln w="12700">
            <a:solidFill>
              <a:srgbClr val="6D28D9"/>
            </a:solidFill>
            <a:prstDash val="solid"/>
          </a:ln>
        </p:spPr>
      </p:sp>
      <p:sp>
        <p:nvSpPr>
          <p:cNvPr id="34" name="Text 32"/>
          <p:cNvSpPr/>
          <p:nvPr/>
        </p:nvSpPr>
        <p:spPr>
          <a:xfrm>
            <a:off x="4754880" y="1261872"/>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Q5</a:t>
            </a:r>
            <a:endParaRPr lang="en-US" sz="1100" dirty="0"/>
          </a:p>
        </p:txBody>
      </p:sp>
      <p:sp>
        <p:nvSpPr>
          <p:cNvPr id="35" name="Text 33"/>
          <p:cNvSpPr/>
          <p:nvPr/>
        </p:nvSpPr>
        <p:spPr>
          <a:xfrm>
            <a:off x="5212080" y="1298448"/>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[Q5: e.g. Can you show us the data export workflow?]</a:t>
            </a:r>
            <a:endParaRPr lang="en-US" sz="1100" dirty="0"/>
          </a:p>
        </p:txBody>
      </p:sp>
      <p:sp>
        <p:nvSpPr>
          <p:cNvPr id="36" name="Text 34"/>
          <p:cNvSpPr/>
          <p:nvPr/>
        </p:nvSpPr>
        <p:spPr>
          <a:xfrm>
            <a:off x="5212080" y="1755648"/>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37" name="Shape 35"/>
          <p:cNvSpPr/>
          <p:nvPr/>
        </p:nvSpPr>
        <p:spPr>
          <a:xfrm>
            <a:off x="4754880" y="2103120"/>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38" name="Shape 36"/>
          <p:cNvSpPr/>
          <p:nvPr/>
        </p:nvSpPr>
        <p:spPr>
          <a:xfrm>
            <a:off x="4754880" y="2103120"/>
            <a:ext cx="329184" cy="731520"/>
          </a:xfrm>
          <a:prstGeom prst="roundRect">
            <a:avLst>
              <a:gd name="adj" fmla="val 27778"/>
            </a:avLst>
          </a:prstGeom>
          <a:solidFill>
            <a:srgbClr val="6D28D9"/>
          </a:solidFill>
          <a:ln w="12700">
            <a:solidFill>
              <a:srgbClr val="6D28D9"/>
            </a:solidFill>
            <a:prstDash val="solid"/>
          </a:ln>
        </p:spPr>
      </p:sp>
      <p:sp>
        <p:nvSpPr>
          <p:cNvPr id="39" name="Shape 37"/>
          <p:cNvSpPr/>
          <p:nvPr/>
        </p:nvSpPr>
        <p:spPr>
          <a:xfrm>
            <a:off x="4919472" y="2103120"/>
            <a:ext cx="164592" cy="731520"/>
          </a:xfrm>
          <a:prstGeom prst="rect">
            <a:avLst/>
          </a:prstGeom>
          <a:solidFill>
            <a:srgbClr val="6D28D9"/>
          </a:solidFill>
          <a:ln w="12700">
            <a:solidFill>
              <a:srgbClr val="6D28D9"/>
            </a:solidFill>
            <a:prstDash val="solid"/>
          </a:ln>
        </p:spPr>
      </p:sp>
      <p:sp>
        <p:nvSpPr>
          <p:cNvPr id="40" name="Text 38"/>
          <p:cNvSpPr/>
          <p:nvPr/>
        </p:nvSpPr>
        <p:spPr>
          <a:xfrm>
            <a:off x="4754880" y="2103120"/>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Q6</a:t>
            </a:r>
            <a:endParaRPr lang="en-US" sz="1100" dirty="0"/>
          </a:p>
        </p:txBody>
      </p:sp>
      <p:sp>
        <p:nvSpPr>
          <p:cNvPr id="41" name="Text 39"/>
          <p:cNvSpPr/>
          <p:nvPr/>
        </p:nvSpPr>
        <p:spPr>
          <a:xfrm>
            <a:off x="5212080" y="2139696"/>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[Q6: e.g. How do you handle platform outages or support issues?]</a:t>
            </a:r>
            <a:endParaRPr lang="en-US" sz="1100" dirty="0"/>
          </a:p>
        </p:txBody>
      </p:sp>
      <p:sp>
        <p:nvSpPr>
          <p:cNvPr id="42" name="Text 40"/>
          <p:cNvSpPr/>
          <p:nvPr/>
        </p:nvSpPr>
        <p:spPr>
          <a:xfrm>
            <a:off x="5212080" y="2596896"/>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43" name="Shape 41"/>
          <p:cNvSpPr/>
          <p:nvPr/>
        </p:nvSpPr>
        <p:spPr>
          <a:xfrm>
            <a:off x="4754880" y="2944368"/>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44" name="Shape 42"/>
          <p:cNvSpPr/>
          <p:nvPr/>
        </p:nvSpPr>
        <p:spPr>
          <a:xfrm>
            <a:off x="4754880" y="2944368"/>
            <a:ext cx="329184" cy="731520"/>
          </a:xfrm>
          <a:prstGeom prst="roundRect">
            <a:avLst>
              <a:gd name="adj" fmla="val 27778"/>
            </a:avLst>
          </a:prstGeom>
          <a:solidFill>
            <a:srgbClr val="6D28D9"/>
          </a:solidFill>
          <a:ln w="12700">
            <a:solidFill>
              <a:srgbClr val="6D28D9"/>
            </a:solidFill>
            <a:prstDash val="solid"/>
          </a:ln>
        </p:spPr>
      </p:sp>
      <p:sp>
        <p:nvSpPr>
          <p:cNvPr id="45" name="Shape 43"/>
          <p:cNvSpPr/>
          <p:nvPr/>
        </p:nvSpPr>
        <p:spPr>
          <a:xfrm>
            <a:off x="4919472" y="2944368"/>
            <a:ext cx="164592" cy="731520"/>
          </a:xfrm>
          <a:prstGeom prst="rect">
            <a:avLst/>
          </a:prstGeom>
          <a:solidFill>
            <a:srgbClr val="6D28D9"/>
          </a:solidFill>
          <a:ln w="12700">
            <a:solidFill>
              <a:srgbClr val="6D28D9"/>
            </a:solidFill>
            <a:prstDash val="solid"/>
          </a:ln>
        </p:spPr>
      </p:sp>
      <p:sp>
        <p:nvSpPr>
          <p:cNvPr id="46" name="Text 44"/>
          <p:cNvSpPr/>
          <p:nvPr/>
        </p:nvSpPr>
        <p:spPr>
          <a:xfrm>
            <a:off x="4754880" y="2944368"/>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Q7</a:t>
            </a:r>
            <a:endParaRPr lang="en-US" sz="1100" dirty="0"/>
          </a:p>
        </p:txBody>
      </p:sp>
      <p:sp>
        <p:nvSpPr>
          <p:cNvPr id="47" name="Text 45"/>
          <p:cNvSpPr/>
          <p:nvPr/>
        </p:nvSpPr>
        <p:spPr>
          <a:xfrm>
            <a:off x="5212080" y="2980944"/>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[Q7: e.g. Can you connect us with an advocacy group reference customer?]</a:t>
            </a:r>
            <a:endParaRPr lang="en-US" sz="1100" dirty="0"/>
          </a:p>
        </p:txBody>
      </p:sp>
      <p:sp>
        <p:nvSpPr>
          <p:cNvPr id="48" name="Text 46"/>
          <p:cNvSpPr/>
          <p:nvPr/>
        </p:nvSpPr>
        <p:spPr>
          <a:xfrm>
            <a:off x="5212080" y="3438144"/>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
        <p:nvSpPr>
          <p:cNvPr id="49" name="Shape 47"/>
          <p:cNvSpPr/>
          <p:nvPr/>
        </p:nvSpPr>
        <p:spPr>
          <a:xfrm>
            <a:off x="4754880" y="3785616"/>
            <a:ext cx="3931920" cy="731520"/>
          </a:xfrm>
          <a:prstGeom prst="roundRect">
            <a:avLst>
              <a:gd name="adj" fmla="val 12500"/>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50" name="Shape 48"/>
          <p:cNvSpPr/>
          <p:nvPr/>
        </p:nvSpPr>
        <p:spPr>
          <a:xfrm>
            <a:off x="4754880" y="3785616"/>
            <a:ext cx="329184" cy="731520"/>
          </a:xfrm>
          <a:prstGeom prst="roundRect">
            <a:avLst>
              <a:gd name="adj" fmla="val 27778"/>
            </a:avLst>
          </a:prstGeom>
          <a:solidFill>
            <a:srgbClr val="6D28D9"/>
          </a:solidFill>
          <a:ln w="12700">
            <a:solidFill>
              <a:srgbClr val="6D28D9"/>
            </a:solidFill>
            <a:prstDash val="solid"/>
          </a:ln>
        </p:spPr>
      </p:sp>
      <p:sp>
        <p:nvSpPr>
          <p:cNvPr id="51" name="Shape 49"/>
          <p:cNvSpPr/>
          <p:nvPr/>
        </p:nvSpPr>
        <p:spPr>
          <a:xfrm>
            <a:off x="4919472" y="3785616"/>
            <a:ext cx="164592" cy="731520"/>
          </a:xfrm>
          <a:prstGeom prst="rect">
            <a:avLst/>
          </a:prstGeom>
          <a:solidFill>
            <a:srgbClr val="6D28D9"/>
          </a:solidFill>
          <a:ln w="12700">
            <a:solidFill>
              <a:srgbClr val="6D28D9"/>
            </a:solidFill>
            <a:prstDash val="solid"/>
          </a:ln>
        </p:spPr>
      </p:sp>
      <p:sp>
        <p:nvSpPr>
          <p:cNvPr id="52" name="Text 50"/>
          <p:cNvSpPr/>
          <p:nvPr/>
        </p:nvSpPr>
        <p:spPr>
          <a:xfrm>
            <a:off x="4754880" y="3785616"/>
            <a:ext cx="329184" cy="7315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Q8</a:t>
            </a:r>
            <a:endParaRPr lang="en-US" sz="1100" dirty="0"/>
          </a:p>
        </p:txBody>
      </p:sp>
      <p:sp>
        <p:nvSpPr>
          <p:cNvPr id="53" name="Text 51"/>
          <p:cNvSpPr/>
          <p:nvPr/>
        </p:nvSpPr>
        <p:spPr>
          <a:xfrm>
            <a:off x="5212080" y="3822192"/>
            <a:ext cx="3346704" cy="438912"/>
          </a:xfrm>
          <a:prstGeom prst="rect">
            <a:avLst/>
          </a:prstGeom>
          <a:noFill/>
          <a:ln/>
        </p:spPr>
        <p:txBody>
          <a:bodyPr wrap="square" lIns="0" tIns="0" rIns="0" bIns="0" rtlCol="0" anchor="t"/>
          <a:lstStyle/>
          <a:p>
            <a:pPr indent="0" marL="0">
              <a:buNone/>
            </a:pPr>
            <a:r>
              <a:rPr lang="en-US" sz="1100" dirty="0">
                <a:solidFill>
                  <a:srgbClr val="241C34"/>
                </a:solidFill>
                <a:latin typeface="Calibri" pitchFamily="34" charset="0"/>
                <a:ea typeface="Calibri" pitchFamily="34" charset="-122"/>
                <a:cs typeface="Calibri" pitchFamily="34" charset="-120"/>
              </a:rPr>
              <a:t>[Q8: Add your own question here]</a:t>
            </a:r>
            <a:endParaRPr lang="en-US" sz="1100" dirty="0"/>
          </a:p>
        </p:txBody>
      </p:sp>
      <p:sp>
        <p:nvSpPr>
          <p:cNvPr id="54" name="Text 52"/>
          <p:cNvSpPr/>
          <p:nvPr/>
        </p:nvSpPr>
        <p:spPr>
          <a:xfrm>
            <a:off x="5212080" y="4279392"/>
            <a:ext cx="3346704" cy="201168"/>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[Vendor answer / notes]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POST-MEETING</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Post-Meeting Notes &amp; Agreed Next Steps</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Text 4"/>
          <p:cNvSpPr/>
          <p:nvPr/>
        </p:nvSpPr>
        <p:spPr>
          <a:xfrm>
            <a:off x="457200" y="896112"/>
            <a:ext cx="8229600" cy="256032"/>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Complete this slide immediately after the meeting, before your notes fade.</a:t>
            </a:r>
            <a:endParaRPr lang="en-US" sz="1050" dirty="0"/>
          </a:p>
        </p:txBody>
      </p:sp>
      <p:sp>
        <p:nvSpPr>
          <p:cNvPr id="7" name="Text 5"/>
          <p:cNvSpPr/>
          <p:nvPr/>
        </p:nvSpPr>
        <p:spPr>
          <a:xfrm>
            <a:off x="457200" y="1225296"/>
            <a:ext cx="3657600" cy="274320"/>
          </a:xfrm>
          <a:prstGeom prst="rect">
            <a:avLst/>
          </a:prstGeom>
          <a:noFill/>
          <a:ln/>
        </p:spPr>
        <p:txBody>
          <a:bodyPr wrap="square" lIns="0" tIns="0" rIns="0" bIns="0" rtlCol="0" anchor="ctr"/>
          <a:lstStyle/>
          <a:p>
            <a:pPr indent="0" marL="0">
              <a:buNone/>
            </a:pPr>
            <a:r>
              <a:rPr lang="en-US" sz="1200" b="1" dirty="0">
                <a:solidFill>
                  <a:srgbClr val="4C1D95"/>
                </a:solidFill>
                <a:latin typeface="Calibri" pitchFamily="34" charset="0"/>
                <a:ea typeface="Calibri" pitchFamily="34" charset="-122"/>
                <a:cs typeface="Calibri" pitchFamily="34" charset="-120"/>
              </a:rPr>
              <a:t>Overall impression of this vendor:</a:t>
            </a:r>
            <a:endParaRPr lang="en-US" sz="1200" dirty="0"/>
          </a:p>
        </p:txBody>
      </p:sp>
      <p:sp>
        <p:nvSpPr>
          <p:cNvPr id="8" name="Shape 6"/>
          <p:cNvSpPr/>
          <p:nvPr/>
        </p:nvSpPr>
        <p:spPr>
          <a:xfrm>
            <a:off x="457200" y="1517904"/>
            <a:ext cx="1463040" cy="402336"/>
          </a:xfrm>
          <a:prstGeom prst="roundRect">
            <a:avLst>
              <a:gd name="adj" fmla="val 27273"/>
            </a:avLst>
          </a:prstGeom>
          <a:solidFill>
            <a:srgbClr val="FFFFFF"/>
          </a:solidFill>
          <a:ln w="19050">
            <a:solidFill>
              <a:srgbClr val="DDD0F5"/>
            </a:solidFill>
            <a:prstDash val="solid"/>
          </a:ln>
        </p:spPr>
      </p:sp>
      <p:sp>
        <p:nvSpPr>
          <p:cNvPr id="9" name="Text 7"/>
          <p:cNvSpPr/>
          <p:nvPr/>
        </p:nvSpPr>
        <p:spPr>
          <a:xfrm>
            <a:off x="457200" y="1517904"/>
            <a:ext cx="1463040" cy="402336"/>
          </a:xfrm>
          <a:prstGeom prst="rect">
            <a:avLst/>
          </a:prstGeom>
          <a:noFill/>
          <a:ln/>
        </p:spPr>
        <p:txBody>
          <a:bodyPr wrap="square" lIns="0" tIns="0" rIns="0" bIns="0" rtlCol="0" anchor="ctr"/>
          <a:lstStyle/>
          <a:p>
            <a:pPr algn="ctr" indent="0" marL="0">
              <a:buNone/>
            </a:pPr>
            <a:r>
              <a:rPr lang="en-US" sz="1050" dirty="0">
                <a:solidFill>
                  <a:srgbClr val="241C34"/>
                </a:solidFill>
                <a:latin typeface="Calibri" pitchFamily="34" charset="0"/>
                <a:ea typeface="Calibri" pitchFamily="34" charset="-122"/>
                <a:cs typeface="Calibri" pitchFamily="34" charset="-120"/>
              </a:rPr>
              <a:t>Strong Yes</a:t>
            </a:r>
            <a:endParaRPr lang="en-US" sz="1050" dirty="0"/>
          </a:p>
        </p:txBody>
      </p:sp>
      <p:sp>
        <p:nvSpPr>
          <p:cNvPr id="10" name="Shape 8"/>
          <p:cNvSpPr/>
          <p:nvPr/>
        </p:nvSpPr>
        <p:spPr>
          <a:xfrm>
            <a:off x="2048256" y="1517904"/>
            <a:ext cx="1463040" cy="402336"/>
          </a:xfrm>
          <a:prstGeom prst="roundRect">
            <a:avLst>
              <a:gd name="adj" fmla="val 27273"/>
            </a:avLst>
          </a:prstGeom>
          <a:solidFill>
            <a:srgbClr val="FFFFFF"/>
          </a:solidFill>
          <a:ln w="19050">
            <a:solidFill>
              <a:srgbClr val="DDD0F5"/>
            </a:solidFill>
            <a:prstDash val="solid"/>
          </a:ln>
        </p:spPr>
      </p:sp>
      <p:sp>
        <p:nvSpPr>
          <p:cNvPr id="11" name="Text 9"/>
          <p:cNvSpPr/>
          <p:nvPr/>
        </p:nvSpPr>
        <p:spPr>
          <a:xfrm>
            <a:off x="2048256" y="1517904"/>
            <a:ext cx="1463040" cy="402336"/>
          </a:xfrm>
          <a:prstGeom prst="rect">
            <a:avLst/>
          </a:prstGeom>
          <a:noFill/>
          <a:ln/>
        </p:spPr>
        <p:txBody>
          <a:bodyPr wrap="square" lIns="0" tIns="0" rIns="0" bIns="0" rtlCol="0" anchor="ctr"/>
          <a:lstStyle/>
          <a:p>
            <a:pPr algn="ctr" indent="0" marL="0">
              <a:buNone/>
            </a:pPr>
            <a:r>
              <a:rPr lang="en-US" sz="1050" dirty="0">
                <a:solidFill>
                  <a:srgbClr val="241C34"/>
                </a:solidFill>
                <a:latin typeface="Calibri" pitchFamily="34" charset="0"/>
                <a:ea typeface="Calibri" pitchFamily="34" charset="-122"/>
                <a:cs typeface="Calibri" pitchFamily="34" charset="-120"/>
              </a:rPr>
              <a:t>Leaning Yes</a:t>
            </a:r>
            <a:endParaRPr lang="en-US" sz="1050" dirty="0"/>
          </a:p>
        </p:txBody>
      </p:sp>
      <p:sp>
        <p:nvSpPr>
          <p:cNvPr id="12" name="Shape 10"/>
          <p:cNvSpPr/>
          <p:nvPr/>
        </p:nvSpPr>
        <p:spPr>
          <a:xfrm>
            <a:off x="3639312" y="1517904"/>
            <a:ext cx="1463040" cy="402336"/>
          </a:xfrm>
          <a:prstGeom prst="roundRect">
            <a:avLst>
              <a:gd name="adj" fmla="val 27273"/>
            </a:avLst>
          </a:prstGeom>
          <a:solidFill>
            <a:srgbClr val="FFFFFF"/>
          </a:solidFill>
          <a:ln w="19050">
            <a:solidFill>
              <a:srgbClr val="DDD0F5"/>
            </a:solidFill>
            <a:prstDash val="solid"/>
          </a:ln>
        </p:spPr>
      </p:sp>
      <p:sp>
        <p:nvSpPr>
          <p:cNvPr id="13" name="Text 11"/>
          <p:cNvSpPr/>
          <p:nvPr/>
        </p:nvSpPr>
        <p:spPr>
          <a:xfrm>
            <a:off x="3639312" y="1517904"/>
            <a:ext cx="1463040" cy="402336"/>
          </a:xfrm>
          <a:prstGeom prst="rect">
            <a:avLst/>
          </a:prstGeom>
          <a:noFill/>
          <a:ln/>
        </p:spPr>
        <p:txBody>
          <a:bodyPr wrap="square" lIns="0" tIns="0" rIns="0" bIns="0" rtlCol="0" anchor="ctr"/>
          <a:lstStyle/>
          <a:p>
            <a:pPr algn="ctr" indent="0" marL="0">
              <a:buNone/>
            </a:pPr>
            <a:r>
              <a:rPr lang="en-US" sz="1050" dirty="0">
                <a:solidFill>
                  <a:srgbClr val="241C34"/>
                </a:solidFill>
                <a:latin typeface="Calibri" pitchFamily="34" charset="0"/>
                <a:ea typeface="Calibri" pitchFamily="34" charset="-122"/>
                <a:cs typeface="Calibri" pitchFamily="34" charset="-120"/>
              </a:rPr>
              <a:t>Neutral</a:t>
            </a:r>
            <a:endParaRPr lang="en-US" sz="1050" dirty="0"/>
          </a:p>
        </p:txBody>
      </p:sp>
      <p:sp>
        <p:nvSpPr>
          <p:cNvPr id="14" name="Shape 12"/>
          <p:cNvSpPr/>
          <p:nvPr/>
        </p:nvSpPr>
        <p:spPr>
          <a:xfrm>
            <a:off x="5230368" y="1517904"/>
            <a:ext cx="1463040" cy="402336"/>
          </a:xfrm>
          <a:prstGeom prst="roundRect">
            <a:avLst>
              <a:gd name="adj" fmla="val 27273"/>
            </a:avLst>
          </a:prstGeom>
          <a:solidFill>
            <a:srgbClr val="FFFFFF"/>
          </a:solidFill>
          <a:ln w="19050">
            <a:solidFill>
              <a:srgbClr val="DDD0F5"/>
            </a:solidFill>
            <a:prstDash val="solid"/>
          </a:ln>
        </p:spPr>
      </p:sp>
      <p:sp>
        <p:nvSpPr>
          <p:cNvPr id="15" name="Text 13"/>
          <p:cNvSpPr/>
          <p:nvPr/>
        </p:nvSpPr>
        <p:spPr>
          <a:xfrm>
            <a:off x="5230368" y="1517904"/>
            <a:ext cx="1463040" cy="402336"/>
          </a:xfrm>
          <a:prstGeom prst="rect">
            <a:avLst/>
          </a:prstGeom>
          <a:noFill/>
          <a:ln/>
        </p:spPr>
        <p:txBody>
          <a:bodyPr wrap="square" lIns="0" tIns="0" rIns="0" bIns="0" rtlCol="0" anchor="ctr"/>
          <a:lstStyle/>
          <a:p>
            <a:pPr algn="ctr" indent="0" marL="0">
              <a:buNone/>
            </a:pPr>
            <a:r>
              <a:rPr lang="en-US" sz="1050" dirty="0">
                <a:solidFill>
                  <a:srgbClr val="241C34"/>
                </a:solidFill>
                <a:latin typeface="Calibri" pitchFamily="34" charset="0"/>
                <a:ea typeface="Calibri" pitchFamily="34" charset="-122"/>
                <a:cs typeface="Calibri" pitchFamily="34" charset="-120"/>
              </a:rPr>
              <a:t>Leaning No</a:t>
            </a:r>
            <a:endParaRPr lang="en-US" sz="1050" dirty="0"/>
          </a:p>
        </p:txBody>
      </p:sp>
      <p:sp>
        <p:nvSpPr>
          <p:cNvPr id="16" name="Shape 14"/>
          <p:cNvSpPr/>
          <p:nvPr/>
        </p:nvSpPr>
        <p:spPr>
          <a:xfrm>
            <a:off x="6821424" y="1517904"/>
            <a:ext cx="1463040" cy="402336"/>
          </a:xfrm>
          <a:prstGeom prst="roundRect">
            <a:avLst>
              <a:gd name="adj" fmla="val 27273"/>
            </a:avLst>
          </a:prstGeom>
          <a:solidFill>
            <a:srgbClr val="FFFFFF"/>
          </a:solidFill>
          <a:ln w="19050">
            <a:solidFill>
              <a:srgbClr val="DDD0F5"/>
            </a:solidFill>
            <a:prstDash val="solid"/>
          </a:ln>
        </p:spPr>
      </p:sp>
      <p:sp>
        <p:nvSpPr>
          <p:cNvPr id="17" name="Text 15"/>
          <p:cNvSpPr/>
          <p:nvPr/>
        </p:nvSpPr>
        <p:spPr>
          <a:xfrm>
            <a:off x="6821424" y="1517904"/>
            <a:ext cx="1463040" cy="402336"/>
          </a:xfrm>
          <a:prstGeom prst="rect">
            <a:avLst/>
          </a:prstGeom>
          <a:noFill/>
          <a:ln/>
        </p:spPr>
        <p:txBody>
          <a:bodyPr wrap="square" lIns="0" tIns="0" rIns="0" bIns="0" rtlCol="0" anchor="ctr"/>
          <a:lstStyle/>
          <a:p>
            <a:pPr algn="ctr" indent="0" marL="0">
              <a:buNone/>
            </a:pPr>
            <a:r>
              <a:rPr lang="en-US" sz="1050" dirty="0">
                <a:solidFill>
                  <a:srgbClr val="241C34"/>
                </a:solidFill>
                <a:latin typeface="Calibri" pitchFamily="34" charset="0"/>
                <a:ea typeface="Calibri" pitchFamily="34" charset="-122"/>
                <a:cs typeface="Calibri" pitchFamily="34" charset="-120"/>
              </a:rPr>
              <a:t>Strong No</a:t>
            </a:r>
            <a:endParaRPr lang="en-US" sz="1050" dirty="0"/>
          </a:p>
        </p:txBody>
      </p:sp>
      <p:sp>
        <p:nvSpPr>
          <p:cNvPr id="18" name="Text 16"/>
          <p:cNvSpPr/>
          <p:nvPr/>
        </p:nvSpPr>
        <p:spPr>
          <a:xfrm>
            <a:off x="457200" y="1956816"/>
            <a:ext cx="7315200" cy="219456"/>
          </a:xfrm>
          <a:prstGeom prst="rect">
            <a:avLst/>
          </a:prstGeom>
          <a:noFill/>
          <a:ln/>
        </p:spPr>
        <p:txBody>
          <a:bodyPr wrap="square" lIns="0" tIns="0" rIns="0" bIns="0" rtlCol="0" anchor="ctr"/>
          <a:lstStyle/>
          <a:p>
            <a:pPr indent="0" marL="0">
              <a:buNone/>
            </a:pPr>
            <a:r>
              <a:rPr lang="en-US" sz="950" dirty="0">
                <a:solidFill>
                  <a:srgbClr val="6A6480"/>
                </a:solidFill>
                <a:latin typeface="Calibri" pitchFamily="34" charset="0"/>
                <a:ea typeface="Calibri" pitchFamily="34" charset="-122"/>
                <a:cs typeface="Calibri" pitchFamily="34" charset="-120"/>
              </a:rPr>
              <a:t>[Circle or highlight one rating above after the meeting]</a:t>
            </a:r>
            <a:endParaRPr lang="en-US" sz="950" dirty="0"/>
          </a:p>
        </p:txBody>
      </p:sp>
      <p:sp>
        <p:nvSpPr>
          <p:cNvPr id="19" name="Text 17"/>
          <p:cNvSpPr/>
          <p:nvPr/>
        </p:nvSpPr>
        <p:spPr>
          <a:xfrm>
            <a:off x="457200" y="2267712"/>
            <a:ext cx="3657600" cy="274320"/>
          </a:xfrm>
          <a:prstGeom prst="rect">
            <a:avLst/>
          </a:prstGeom>
          <a:noFill/>
          <a:ln/>
        </p:spPr>
        <p:txBody>
          <a:bodyPr wrap="square" lIns="0" tIns="0" rIns="0" bIns="0" rtlCol="0" anchor="ctr"/>
          <a:lstStyle/>
          <a:p>
            <a:pPr indent="0" marL="0">
              <a:buNone/>
            </a:pPr>
            <a:r>
              <a:rPr lang="en-US" sz="1200" b="1" dirty="0">
                <a:solidFill>
                  <a:srgbClr val="4C1D95"/>
                </a:solidFill>
                <a:latin typeface="Calibri" pitchFamily="34" charset="0"/>
                <a:ea typeface="Calibri" pitchFamily="34" charset="-122"/>
                <a:cs typeface="Calibri" pitchFamily="34" charset="-120"/>
              </a:rPr>
              <a:t>What stood out:</a:t>
            </a:r>
            <a:endParaRPr lang="en-US" sz="1200" dirty="0"/>
          </a:p>
        </p:txBody>
      </p:sp>
      <p:sp>
        <p:nvSpPr>
          <p:cNvPr id="20" name="Shape 18"/>
          <p:cNvSpPr/>
          <p:nvPr/>
        </p:nvSpPr>
        <p:spPr>
          <a:xfrm>
            <a:off x="457200" y="2578608"/>
            <a:ext cx="3931920" cy="1097280"/>
          </a:xfrm>
          <a:prstGeom prst="roundRect">
            <a:avLst>
              <a:gd name="adj" fmla="val 8333"/>
            </a:avLst>
          </a:prstGeom>
          <a:solidFill>
            <a:srgbClr val="FFFFFF"/>
          </a:solidFill>
          <a:ln w="19050">
            <a:solidFill>
              <a:srgbClr val="DDD0F5"/>
            </a:solidFill>
            <a:prstDash val="solid"/>
          </a:ln>
        </p:spPr>
      </p:sp>
      <p:sp>
        <p:nvSpPr>
          <p:cNvPr id="21" name="Text 19"/>
          <p:cNvSpPr/>
          <p:nvPr/>
        </p:nvSpPr>
        <p:spPr>
          <a:xfrm>
            <a:off x="585216" y="2651760"/>
            <a:ext cx="3675888" cy="950976"/>
          </a:xfrm>
          <a:prstGeom prst="rect">
            <a:avLst/>
          </a:prstGeom>
          <a:noFill/>
          <a:ln/>
        </p:spPr>
        <p:txBody>
          <a:bodyPr wrap="square" lIns="0" tIns="0" rIns="0" bIns="0" rtlCol="0" anchor="t"/>
          <a:lstStyle/>
          <a:p>
            <a:pPr indent="0" marL="0">
              <a:buNone/>
            </a:pPr>
            <a:r>
              <a:rPr lang="en-US" sz="1100" dirty="0">
                <a:solidFill>
                  <a:srgbClr val="6A6480"/>
                </a:solidFill>
                <a:latin typeface="Calibri" pitchFamily="34" charset="0"/>
                <a:ea typeface="Calibri" pitchFamily="34" charset="-122"/>
                <a:cs typeface="Calibri" pitchFamily="34" charset="-120"/>
              </a:rPr>
              <a:t>[Key strengths observed in the demo or conversation]</a:t>
            </a:r>
            <a:endParaRPr lang="en-US" sz="1100" dirty="0"/>
          </a:p>
        </p:txBody>
      </p:sp>
      <p:sp>
        <p:nvSpPr>
          <p:cNvPr id="22" name="Text 20"/>
          <p:cNvSpPr/>
          <p:nvPr/>
        </p:nvSpPr>
        <p:spPr>
          <a:xfrm>
            <a:off x="4754880" y="2267712"/>
            <a:ext cx="3931920" cy="274320"/>
          </a:xfrm>
          <a:prstGeom prst="rect">
            <a:avLst/>
          </a:prstGeom>
          <a:noFill/>
          <a:ln/>
        </p:spPr>
        <p:txBody>
          <a:bodyPr wrap="square" lIns="0" tIns="0" rIns="0" bIns="0" rtlCol="0" anchor="ctr"/>
          <a:lstStyle/>
          <a:p>
            <a:pPr indent="0" marL="0">
              <a:buNone/>
            </a:pPr>
            <a:r>
              <a:rPr lang="en-US" sz="1200" b="1" dirty="0">
                <a:solidFill>
                  <a:srgbClr val="D97706"/>
                </a:solidFill>
                <a:latin typeface="Calibri" pitchFamily="34" charset="0"/>
                <a:ea typeface="Calibri" pitchFamily="34" charset="-122"/>
                <a:cs typeface="Calibri" pitchFamily="34" charset="-120"/>
              </a:rPr>
              <a:t>Concerns or open questions:</a:t>
            </a:r>
            <a:endParaRPr lang="en-US" sz="1200" dirty="0"/>
          </a:p>
        </p:txBody>
      </p:sp>
      <p:sp>
        <p:nvSpPr>
          <p:cNvPr id="23" name="Shape 21"/>
          <p:cNvSpPr/>
          <p:nvPr/>
        </p:nvSpPr>
        <p:spPr>
          <a:xfrm>
            <a:off x="4754880" y="2578608"/>
            <a:ext cx="3931920" cy="1097280"/>
          </a:xfrm>
          <a:prstGeom prst="roundRect">
            <a:avLst>
              <a:gd name="adj" fmla="val 8333"/>
            </a:avLst>
          </a:prstGeom>
          <a:solidFill>
            <a:srgbClr val="FFFFFF"/>
          </a:solidFill>
          <a:ln w="19050">
            <a:solidFill>
              <a:srgbClr val="FBF3D9"/>
            </a:solidFill>
            <a:prstDash val="solid"/>
          </a:ln>
        </p:spPr>
      </p:sp>
      <p:sp>
        <p:nvSpPr>
          <p:cNvPr id="24" name="Text 22"/>
          <p:cNvSpPr/>
          <p:nvPr/>
        </p:nvSpPr>
        <p:spPr>
          <a:xfrm>
            <a:off x="4882896" y="2651760"/>
            <a:ext cx="3675888" cy="950976"/>
          </a:xfrm>
          <a:prstGeom prst="rect">
            <a:avLst/>
          </a:prstGeom>
          <a:noFill/>
          <a:ln/>
        </p:spPr>
        <p:txBody>
          <a:bodyPr wrap="square" lIns="0" tIns="0" rIns="0" bIns="0" rtlCol="0" anchor="t"/>
          <a:lstStyle/>
          <a:p>
            <a:pPr indent="0" marL="0">
              <a:buNone/>
            </a:pPr>
            <a:r>
              <a:rPr lang="en-US" sz="1100" dirty="0">
                <a:solidFill>
                  <a:srgbClr val="6A6480"/>
                </a:solidFill>
                <a:latin typeface="Calibri" pitchFamily="34" charset="0"/>
                <a:ea typeface="Calibri" pitchFamily="34" charset="-122"/>
                <a:cs typeface="Calibri" pitchFamily="34" charset="-120"/>
              </a:rPr>
              <a:t>[Gaps, missing features, pricing concerns, or unanswered questions]</a:t>
            </a:r>
            <a:endParaRPr lang="en-US" sz="1100" dirty="0"/>
          </a:p>
        </p:txBody>
      </p:sp>
      <p:sp>
        <p:nvSpPr>
          <p:cNvPr id="25" name="Text 23"/>
          <p:cNvSpPr/>
          <p:nvPr/>
        </p:nvSpPr>
        <p:spPr>
          <a:xfrm>
            <a:off x="457200" y="3749040"/>
            <a:ext cx="2743200" cy="274320"/>
          </a:xfrm>
          <a:prstGeom prst="rect">
            <a:avLst/>
          </a:prstGeom>
          <a:noFill/>
          <a:ln/>
        </p:spPr>
        <p:txBody>
          <a:bodyPr wrap="square" lIns="0" tIns="0" rIns="0" bIns="0" rtlCol="0" anchor="ctr"/>
          <a:lstStyle/>
          <a:p>
            <a:pPr indent="0" marL="0">
              <a:buNone/>
            </a:pPr>
            <a:r>
              <a:rPr lang="en-US" sz="1200" b="1" dirty="0">
                <a:solidFill>
                  <a:srgbClr val="4C1D95"/>
                </a:solidFill>
                <a:latin typeface="Calibri" pitchFamily="34" charset="0"/>
                <a:ea typeface="Calibri" pitchFamily="34" charset="-122"/>
                <a:cs typeface="Calibri" pitchFamily="34" charset="-120"/>
              </a:rPr>
              <a:t>Agreed next steps:</a:t>
            </a:r>
            <a:endParaRPr lang="en-US" sz="1200" dirty="0"/>
          </a:p>
        </p:txBody>
      </p:sp>
      <p:sp>
        <p:nvSpPr>
          <p:cNvPr id="26" name="Shape 24"/>
          <p:cNvSpPr/>
          <p:nvPr/>
        </p:nvSpPr>
        <p:spPr>
          <a:xfrm>
            <a:off x="457200" y="4059936"/>
            <a:ext cx="914400" cy="237744"/>
          </a:xfrm>
          <a:prstGeom prst="roundRect">
            <a:avLst>
              <a:gd name="adj" fmla="val 30769"/>
            </a:avLst>
          </a:prstGeom>
          <a:solidFill>
            <a:srgbClr val="4C1D95"/>
          </a:solidFill>
          <a:ln w="12700">
            <a:solidFill>
              <a:srgbClr val="4C1D95"/>
            </a:solidFill>
            <a:prstDash val="solid"/>
          </a:ln>
        </p:spPr>
      </p:sp>
      <p:sp>
        <p:nvSpPr>
          <p:cNvPr id="27" name="Text 25"/>
          <p:cNvSpPr/>
          <p:nvPr/>
        </p:nvSpPr>
        <p:spPr>
          <a:xfrm>
            <a:off x="457200" y="4059936"/>
            <a:ext cx="914400" cy="237744"/>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Us</a:t>
            </a:r>
            <a:endParaRPr lang="en-US" sz="950" dirty="0"/>
          </a:p>
        </p:txBody>
      </p:sp>
      <p:sp>
        <p:nvSpPr>
          <p:cNvPr id="28" name="Text 26"/>
          <p:cNvSpPr/>
          <p:nvPr/>
        </p:nvSpPr>
        <p:spPr>
          <a:xfrm>
            <a:off x="1481328" y="4059936"/>
            <a:ext cx="7205472" cy="237744"/>
          </a:xfrm>
          <a:prstGeom prst="rect">
            <a:avLst/>
          </a:prstGeom>
          <a:noFill/>
          <a:ln/>
        </p:spPr>
        <p:txBody>
          <a:bodyPr wrap="square" lIns="0" tIns="0" rIns="0" bIns="0" rtlCol="0" anchor="ctr"/>
          <a:lstStyle/>
          <a:p>
            <a:pPr indent="0" marL="0">
              <a:buNone/>
            </a:pPr>
            <a:r>
              <a:rPr lang="en-US" sz="1050" dirty="0">
                <a:solidFill>
                  <a:srgbClr val="241C34"/>
                </a:solidFill>
                <a:latin typeface="Calibri" pitchFamily="34" charset="0"/>
                <a:ea typeface="Calibri" pitchFamily="34" charset="-122"/>
                <a:cs typeface="Calibri" pitchFamily="34" charset="-120"/>
              </a:rPr>
              <a:t>[e.g. Send follow-up questions list to vendor], [by date]</a:t>
            </a:r>
            <a:endParaRPr lang="en-US" sz="1050" dirty="0"/>
          </a:p>
        </p:txBody>
      </p:sp>
      <p:sp>
        <p:nvSpPr>
          <p:cNvPr id="29" name="Shape 27"/>
          <p:cNvSpPr/>
          <p:nvPr/>
        </p:nvSpPr>
        <p:spPr>
          <a:xfrm>
            <a:off x="457200" y="4334256"/>
            <a:ext cx="914400" cy="237744"/>
          </a:xfrm>
          <a:prstGeom prst="roundRect">
            <a:avLst>
              <a:gd name="adj" fmla="val 30769"/>
            </a:avLst>
          </a:prstGeom>
          <a:solidFill>
            <a:srgbClr val="6D28D9"/>
          </a:solidFill>
          <a:ln w="12700">
            <a:solidFill>
              <a:srgbClr val="6D28D9"/>
            </a:solidFill>
            <a:prstDash val="solid"/>
          </a:ln>
        </p:spPr>
      </p:sp>
      <p:sp>
        <p:nvSpPr>
          <p:cNvPr id="30" name="Text 28"/>
          <p:cNvSpPr/>
          <p:nvPr/>
        </p:nvSpPr>
        <p:spPr>
          <a:xfrm>
            <a:off x="457200" y="4334256"/>
            <a:ext cx="914400" cy="237744"/>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Vendor</a:t>
            </a:r>
            <a:endParaRPr lang="en-US" sz="950" dirty="0"/>
          </a:p>
        </p:txBody>
      </p:sp>
      <p:sp>
        <p:nvSpPr>
          <p:cNvPr id="31" name="Text 29"/>
          <p:cNvSpPr/>
          <p:nvPr/>
        </p:nvSpPr>
        <p:spPr>
          <a:xfrm>
            <a:off x="1481328" y="4334256"/>
            <a:ext cx="7205472" cy="237744"/>
          </a:xfrm>
          <a:prstGeom prst="rect">
            <a:avLst/>
          </a:prstGeom>
          <a:noFill/>
          <a:ln/>
        </p:spPr>
        <p:txBody>
          <a:bodyPr wrap="square" lIns="0" tIns="0" rIns="0" bIns="0" rtlCol="0" anchor="ctr"/>
          <a:lstStyle/>
          <a:p>
            <a:pPr indent="0" marL="0">
              <a:buNone/>
            </a:pPr>
            <a:r>
              <a:rPr lang="en-US" sz="1050" dirty="0">
                <a:solidFill>
                  <a:srgbClr val="241C34"/>
                </a:solidFill>
                <a:latin typeface="Calibri" pitchFamily="34" charset="0"/>
                <a:ea typeface="Calibri" pitchFamily="34" charset="-122"/>
                <a:cs typeface="Calibri" pitchFamily="34" charset="-120"/>
              </a:rPr>
              <a:t>[e.g. Send itemized pricing quote], [by date]</a:t>
            </a:r>
            <a:endParaRPr lang="en-US" sz="1050" dirty="0"/>
          </a:p>
        </p:txBody>
      </p:sp>
      <p:sp>
        <p:nvSpPr>
          <p:cNvPr id="32" name="Shape 30"/>
          <p:cNvSpPr/>
          <p:nvPr/>
        </p:nvSpPr>
        <p:spPr>
          <a:xfrm>
            <a:off x="457200" y="4608576"/>
            <a:ext cx="914400" cy="237744"/>
          </a:xfrm>
          <a:prstGeom prst="roundRect">
            <a:avLst>
              <a:gd name="adj" fmla="val 30769"/>
            </a:avLst>
          </a:prstGeom>
          <a:solidFill>
            <a:srgbClr val="6D28D9"/>
          </a:solidFill>
          <a:ln w="12700">
            <a:solidFill>
              <a:srgbClr val="6D28D9"/>
            </a:solidFill>
            <a:prstDash val="solid"/>
          </a:ln>
        </p:spPr>
      </p:sp>
      <p:sp>
        <p:nvSpPr>
          <p:cNvPr id="33" name="Text 31"/>
          <p:cNvSpPr/>
          <p:nvPr/>
        </p:nvSpPr>
        <p:spPr>
          <a:xfrm>
            <a:off x="457200" y="4608576"/>
            <a:ext cx="914400" cy="237744"/>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Vendor</a:t>
            </a:r>
            <a:endParaRPr lang="en-US" sz="950" dirty="0"/>
          </a:p>
        </p:txBody>
      </p:sp>
      <p:sp>
        <p:nvSpPr>
          <p:cNvPr id="34" name="Text 32"/>
          <p:cNvSpPr/>
          <p:nvPr/>
        </p:nvSpPr>
        <p:spPr>
          <a:xfrm>
            <a:off x="1481328" y="4608576"/>
            <a:ext cx="7205472" cy="237744"/>
          </a:xfrm>
          <a:prstGeom prst="rect">
            <a:avLst/>
          </a:prstGeom>
          <a:noFill/>
          <a:ln/>
        </p:spPr>
        <p:txBody>
          <a:bodyPr wrap="square" lIns="0" tIns="0" rIns="0" bIns="0" rtlCol="0" anchor="ctr"/>
          <a:lstStyle/>
          <a:p>
            <a:pPr indent="0" marL="0">
              <a:buNone/>
            </a:pPr>
            <a:r>
              <a:rPr lang="en-US" sz="1050" dirty="0">
                <a:solidFill>
                  <a:srgbClr val="241C34"/>
                </a:solidFill>
                <a:latin typeface="Calibri" pitchFamily="34" charset="0"/>
                <a:ea typeface="Calibri" pitchFamily="34" charset="-122"/>
                <a:cs typeface="Calibri" pitchFamily="34" charset="-120"/>
              </a:rPr>
              <a:t>[e.g. Send 2 reference contacts], [by date]</a:t>
            </a:r>
            <a:endParaRPr lang="en-US" sz="1050" dirty="0"/>
          </a:p>
        </p:txBody>
      </p:sp>
      <p:sp>
        <p:nvSpPr>
          <p:cNvPr id="35" name="Shape 33"/>
          <p:cNvSpPr/>
          <p:nvPr/>
        </p:nvSpPr>
        <p:spPr>
          <a:xfrm>
            <a:off x="457200" y="4882896"/>
            <a:ext cx="914400" cy="237744"/>
          </a:xfrm>
          <a:prstGeom prst="roundRect">
            <a:avLst>
              <a:gd name="adj" fmla="val 30769"/>
            </a:avLst>
          </a:prstGeom>
          <a:solidFill>
            <a:srgbClr val="4C1D95"/>
          </a:solidFill>
          <a:ln w="12700">
            <a:solidFill>
              <a:srgbClr val="4C1D95"/>
            </a:solidFill>
            <a:prstDash val="solid"/>
          </a:ln>
        </p:spPr>
      </p:sp>
      <p:sp>
        <p:nvSpPr>
          <p:cNvPr id="36" name="Text 34"/>
          <p:cNvSpPr/>
          <p:nvPr/>
        </p:nvSpPr>
        <p:spPr>
          <a:xfrm>
            <a:off x="457200" y="4882896"/>
            <a:ext cx="914400" cy="237744"/>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Us</a:t>
            </a:r>
            <a:endParaRPr lang="en-US" sz="950" dirty="0"/>
          </a:p>
        </p:txBody>
      </p:sp>
      <p:sp>
        <p:nvSpPr>
          <p:cNvPr id="37" name="Text 35"/>
          <p:cNvSpPr/>
          <p:nvPr/>
        </p:nvSpPr>
        <p:spPr>
          <a:xfrm>
            <a:off x="1481328" y="4882896"/>
            <a:ext cx="7205472" cy="237744"/>
          </a:xfrm>
          <a:prstGeom prst="rect">
            <a:avLst/>
          </a:prstGeom>
          <a:noFill/>
          <a:ln/>
        </p:spPr>
        <p:txBody>
          <a:bodyPr wrap="square" lIns="0" tIns="0" rIns="0" bIns="0" rtlCol="0" anchor="ctr"/>
          <a:lstStyle/>
          <a:p>
            <a:pPr indent="0" marL="0">
              <a:buNone/>
            </a:pPr>
            <a:r>
              <a:rPr lang="en-US" sz="1050" dirty="0">
                <a:solidFill>
                  <a:srgbClr val="241C34"/>
                </a:solidFill>
                <a:latin typeface="Calibri" pitchFamily="34" charset="0"/>
                <a:ea typeface="Calibri" pitchFamily="34" charset="-122"/>
                <a:cs typeface="Calibri" pitchFamily="34" charset="-120"/>
              </a:rPr>
              <a:t>[e.g. Schedule technical deep-dive], [by date]</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4C1D95"/>
        </a:solidFill>
      </p:bgPr>
    </p:bg>
    <p:spTree>
      <p:nvGrpSpPr>
        <p:cNvPr id="1" name=""/>
        <p:cNvGrpSpPr/>
        <p:nvPr/>
      </p:nvGrpSpPr>
      <p:grpSpPr>
        <a:xfrm>
          <a:off x="0" y="0"/>
          <a:ext cx="0" cy="0"/>
          <a:chOff x="0" y="0"/>
          <a:chExt cx="0" cy="0"/>
        </a:xfrm>
      </p:grpSpPr>
      <p:sp>
        <p:nvSpPr>
          <p:cNvPr id="2" name="Shape 0"/>
          <p:cNvSpPr/>
          <p:nvPr/>
        </p:nvSpPr>
        <p:spPr>
          <a:xfrm>
            <a:off x="7132320" y="-457200"/>
            <a:ext cx="2743200" cy="2743200"/>
          </a:xfrm>
          <a:prstGeom prst="ellipse">
            <a:avLst/>
          </a:prstGeom>
          <a:solidFill>
            <a:srgbClr val="5B21B6">
              <a:alpha val="42000"/>
            </a:srgbClr>
          </a:solidFill>
          <a:ln w="12700">
            <a:solidFill>
              <a:srgbClr val="5B21B6">
                <a:alpha val="42000"/>
              </a:srgbClr>
            </a:solidFill>
            <a:prstDash val="solid"/>
          </a:ln>
        </p:spPr>
      </p:sp>
      <p:sp>
        <p:nvSpPr>
          <p:cNvPr id="3" name="Shape 1"/>
          <p:cNvSpPr/>
          <p:nvPr/>
        </p:nvSpPr>
        <p:spPr>
          <a:xfrm>
            <a:off x="-457200" y="3474720"/>
            <a:ext cx="2011680" cy="2011680"/>
          </a:xfrm>
          <a:prstGeom prst="ellipse">
            <a:avLst/>
          </a:prstGeom>
          <a:solidFill>
            <a:srgbClr val="D97706">
              <a:alpha val="35000"/>
            </a:srgbClr>
          </a:solidFill>
          <a:ln w="12700">
            <a:solidFill>
              <a:srgbClr val="D97706">
                <a:alpha val="35000"/>
              </a:srgbClr>
            </a:solidFill>
            <a:prstDash val="solid"/>
          </a:ln>
        </p:spPr>
      </p:sp>
      <p:sp>
        <p:nvSpPr>
          <p:cNvPr id="4" name="Shape 2"/>
          <p:cNvSpPr/>
          <p:nvPr/>
        </p:nvSpPr>
        <p:spPr>
          <a:xfrm>
            <a:off x="457200" y="137160"/>
            <a:ext cx="1645920" cy="292608"/>
          </a:xfrm>
          <a:prstGeom prst="roundRect">
            <a:avLst>
              <a:gd name="adj" fmla="val 50000"/>
            </a:avLst>
          </a:prstGeom>
          <a:solidFill>
            <a:srgbClr val="6D28D9"/>
          </a:solidFill>
          <a:ln w="12700">
            <a:solidFill>
              <a:srgbClr val="6D28D9"/>
            </a:solidFill>
            <a:prstDash val="solid"/>
          </a:ln>
        </p:spPr>
      </p:sp>
      <p:sp>
        <p:nvSpPr>
          <p:cNvPr id="5" name="Text 3"/>
          <p:cNvSpPr/>
          <p:nvPr/>
        </p:nvSpPr>
        <p:spPr>
          <a:xfrm>
            <a:off x="457200" y="137160"/>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SCORECARD</a:t>
            </a:r>
            <a:endParaRPr lang="en-US" sz="950" dirty="0"/>
          </a:p>
        </p:txBody>
      </p:sp>
      <p:sp>
        <p:nvSpPr>
          <p:cNvPr id="6" name="Text 4"/>
          <p:cNvSpPr/>
          <p:nvPr/>
        </p:nvSpPr>
        <p:spPr>
          <a:xfrm>
            <a:off x="457200" y="512064"/>
            <a:ext cx="8229600" cy="566928"/>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Vendor Evaluation Scorecard</a:t>
            </a:r>
            <a:endParaRPr lang="en-US" sz="2800" dirty="0"/>
          </a:p>
        </p:txBody>
      </p:sp>
      <p:sp>
        <p:nvSpPr>
          <p:cNvPr id="7" name="Text 5"/>
          <p:cNvSpPr/>
          <p:nvPr/>
        </p:nvSpPr>
        <p:spPr>
          <a:xfrm>
            <a:off x="457200" y="1115568"/>
            <a:ext cx="8229600" cy="292608"/>
          </a:xfrm>
          <a:prstGeom prst="rect">
            <a:avLst/>
          </a:prstGeom>
          <a:noFill/>
          <a:ln/>
        </p:spPr>
        <p:txBody>
          <a:bodyPr wrap="square" lIns="0" tIns="0" rIns="0" bIns="0" rtlCol="0" anchor="ctr"/>
          <a:lstStyle/>
          <a:p>
            <a:pPr indent="0" marL="0">
              <a:buNone/>
            </a:pPr>
            <a:r>
              <a:rPr lang="en-US" sz="1100" dirty="0">
                <a:solidFill>
                  <a:srgbClr val="DDD0F5"/>
                </a:solidFill>
                <a:latin typeface="Calibri" pitchFamily="34" charset="0"/>
                <a:ea typeface="Calibri" pitchFamily="34" charset="-122"/>
                <a:cs typeface="Calibri" pitchFamily="34" charset="-120"/>
              </a:rPr>
              <a:t>Score each category 1–4 after the meeting. Use this to compare vendors side by side.</a:t>
            </a:r>
            <a:endParaRPr lang="en-US" sz="1100" dirty="0"/>
          </a:p>
        </p:txBody>
      </p:sp>
      <p:sp>
        <p:nvSpPr>
          <p:cNvPr id="8" name="Shape 6"/>
          <p:cNvSpPr/>
          <p:nvPr/>
        </p:nvSpPr>
        <p:spPr>
          <a:xfrm>
            <a:off x="457200" y="1481328"/>
            <a:ext cx="3840480" cy="402336"/>
          </a:xfrm>
          <a:prstGeom prst="rect">
            <a:avLst/>
          </a:prstGeom>
          <a:solidFill>
            <a:srgbClr val="6D28D9"/>
          </a:solidFill>
          <a:ln w="12700">
            <a:solidFill>
              <a:srgbClr val="6D28D9"/>
            </a:solidFill>
            <a:prstDash val="solid"/>
          </a:ln>
        </p:spPr>
      </p:sp>
      <p:sp>
        <p:nvSpPr>
          <p:cNvPr id="9" name="Text 7"/>
          <p:cNvSpPr/>
          <p:nvPr/>
        </p:nvSpPr>
        <p:spPr>
          <a:xfrm>
            <a:off x="512064" y="1481328"/>
            <a:ext cx="3730752"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Category</a:t>
            </a:r>
            <a:endParaRPr lang="en-US" sz="1000" dirty="0"/>
          </a:p>
        </p:txBody>
      </p:sp>
      <p:sp>
        <p:nvSpPr>
          <p:cNvPr id="10" name="Shape 8"/>
          <p:cNvSpPr/>
          <p:nvPr/>
        </p:nvSpPr>
        <p:spPr>
          <a:xfrm>
            <a:off x="4407408" y="1481328"/>
            <a:ext cx="914400" cy="402336"/>
          </a:xfrm>
          <a:prstGeom prst="rect">
            <a:avLst/>
          </a:prstGeom>
          <a:solidFill>
            <a:srgbClr val="6D28D9"/>
          </a:solidFill>
          <a:ln w="12700">
            <a:solidFill>
              <a:srgbClr val="6D28D9"/>
            </a:solidFill>
            <a:prstDash val="solid"/>
          </a:ln>
        </p:spPr>
      </p:sp>
      <p:sp>
        <p:nvSpPr>
          <p:cNvPr id="11" name="Text 9"/>
          <p:cNvSpPr/>
          <p:nvPr/>
        </p:nvSpPr>
        <p:spPr>
          <a:xfrm>
            <a:off x="4462272" y="1481328"/>
            <a:ext cx="804672"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Poor</a:t>
            </a:r>
            <a:endParaRPr lang="en-US" sz="900" dirty="0"/>
          </a:p>
          <a:p>
            <a:pPr algn="ctr" indent="0" marL="0">
              <a:buNone/>
            </a:pPr>
            <a:r>
              <a:rPr lang="en-US" sz="900" b="1" dirty="0">
                <a:solidFill>
                  <a:srgbClr val="FFFFFF"/>
                </a:solidFill>
                <a:latin typeface="Calibri" pitchFamily="34" charset="0"/>
                <a:ea typeface="Calibri" pitchFamily="34" charset="-122"/>
                <a:cs typeface="Calibri" pitchFamily="34" charset="-120"/>
              </a:rPr>
              <a:t>(1)</a:t>
            </a:r>
            <a:endParaRPr lang="en-US" sz="900" dirty="0"/>
          </a:p>
        </p:txBody>
      </p:sp>
      <p:sp>
        <p:nvSpPr>
          <p:cNvPr id="12" name="Shape 10"/>
          <p:cNvSpPr/>
          <p:nvPr/>
        </p:nvSpPr>
        <p:spPr>
          <a:xfrm>
            <a:off x="5394960" y="1481328"/>
            <a:ext cx="914400" cy="402336"/>
          </a:xfrm>
          <a:prstGeom prst="rect">
            <a:avLst/>
          </a:prstGeom>
          <a:solidFill>
            <a:srgbClr val="6D28D9"/>
          </a:solidFill>
          <a:ln w="12700">
            <a:solidFill>
              <a:srgbClr val="6D28D9"/>
            </a:solidFill>
            <a:prstDash val="solid"/>
          </a:ln>
        </p:spPr>
      </p:sp>
      <p:sp>
        <p:nvSpPr>
          <p:cNvPr id="13" name="Text 11"/>
          <p:cNvSpPr/>
          <p:nvPr/>
        </p:nvSpPr>
        <p:spPr>
          <a:xfrm>
            <a:off x="5449824" y="1481328"/>
            <a:ext cx="804672"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Fair</a:t>
            </a:r>
            <a:endParaRPr lang="en-US" sz="900" dirty="0"/>
          </a:p>
          <a:p>
            <a:pPr algn="ctr" indent="0" marL="0">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14" name="Shape 12"/>
          <p:cNvSpPr/>
          <p:nvPr/>
        </p:nvSpPr>
        <p:spPr>
          <a:xfrm>
            <a:off x="6382512" y="1481328"/>
            <a:ext cx="914400" cy="402336"/>
          </a:xfrm>
          <a:prstGeom prst="rect">
            <a:avLst/>
          </a:prstGeom>
          <a:solidFill>
            <a:srgbClr val="6D28D9"/>
          </a:solidFill>
          <a:ln w="12700">
            <a:solidFill>
              <a:srgbClr val="6D28D9"/>
            </a:solidFill>
            <a:prstDash val="solid"/>
          </a:ln>
        </p:spPr>
      </p:sp>
      <p:sp>
        <p:nvSpPr>
          <p:cNvPr id="15" name="Text 13"/>
          <p:cNvSpPr/>
          <p:nvPr/>
        </p:nvSpPr>
        <p:spPr>
          <a:xfrm>
            <a:off x="6437376" y="1481328"/>
            <a:ext cx="804672"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Good</a:t>
            </a:r>
            <a:endParaRPr lang="en-US" sz="900" dirty="0"/>
          </a:p>
          <a:p>
            <a:pPr algn="ctr" indent="0" marL="0">
              <a:buNone/>
            </a:pPr>
            <a:r>
              <a:rPr lang="en-US" sz="900" b="1" dirty="0">
                <a:solidFill>
                  <a:srgbClr val="FFFFFF"/>
                </a:solidFill>
                <a:latin typeface="Calibri" pitchFamily="34" charset="0"/>
                <a:ea typeface="Calibri" pitchFamily="34" charset="-122"/>
                <a:cs typeface="Calibri" pitchFamily="34" charset="-120"/>
              </a:rPr>
              <a:t>(3)</a:t>
            </a:r>
            <a:endParaRPr lang="en-US" sz="900" dirty="0"/>
          </a:p>
        </p:txBody>
      </p:sp>
      <p:sp>
        <p:nvSpPr>
          <p:cNvPr id="16" name="Shape 14"/>
          <p:cNvSpPr/>
          <p:nvPr/>
        </p:nvSpPr>
        <p:spPr>
          <a:xfrm>
            <a:off x="7370064" y="1481328"/>
            <a:ext cx="914400" cy="402336"/>
          </a:xfrm>
          <a:prstGeom prst="rect">
            <a:avLst/>
          </a:prstGeom>
          <a:solidFill>
            <a:srgbClr val="6D28D9"/>
          </a:solidFill>
          <a:ln w="12700">
            <a:solidFill>
              <a:srgbClr val="6D28D9"/>
            </a:solidFill>
            <a:prstDash val="solid"/>
          </a:ln>
        </p:spPr>
      </p:sp>
      <p:sp>
        <p:nvSpPr>
          <p:cNvPr id="17" name="Text 15"/>
          <p:cNvSpPr/>
          <p:nvPr/>
        </p:nvSpPr>
        <p:spPr>
          <a:xfrm>
            <a:off x="7424928" y="1481328"/>
            <a:ext cx="804672"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Excellent</a:t>
            </a:r>
            <a:endParaRPr lang="en-US" sz="900" dirty="0"/>
          </a:p>
          <a:p>
            <a:pPr algn="ctr" indent="0" marL="0">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18" name="Shape 16"/>
          <p:cNvSpPr/>
          <p:nvPr/>
        </p:nvSpPr>
        <p:spPr>
          <a:xfrm>
            <a:off x="8357616" y="1481328"/>
            <a:ext cx="731520" cy="402336"/>
          </a:xfrm>
          <a:prstGeom prst="rect">
            <a:avLst/>
          </a:prstGeom>
          <a:solidFill>
            <a:srgbClr val="6D28D9"/>
          </a:solidFill>
          <a:ln w="12700">
            <a:solidFill>
              <a:srgbClr val="6D28D9"/>
            </a:solidFill>
            <a:prstDash val="solid"/>
          </a:ln>
        </p:spPr>
      </p:sp>
      <p:sp>
        <p:nvSpPr>
          <p:cNvPr id="19" name="Text 17"/>
          <p:cNvSpPr/>
          <p:nvPr/>
        </p:nvSpPr>
        <p:spPr>
          <a:xfrm>
            <a:off x="8412480" y="1481328"/>
            <a:ext cx="621792"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Notes</a:t>
            </a:r>
            <a:endParaRPr lang="en-US" sz="900" dirty="0"/>
          </a:p>
        </p:txBody>
      </p:sp>
      <p:sp>
        <p:nvSpPr>
          <p:cNvPr id="20" name="Shape 18"/>
          <p:cNvSpPr/>
          <p:nvPr/>
        </p:nvSpPr>
        <p:spPr>
          <a:xfrm>
            <a:off x="457200" y="1920240"/>
            <a:ext cx="3840480" cy="310896"/>
          </a:xfrm>
          <a:prstGeom prst="rect">
            <a:avLst/>
          </a:prstGeom>
          <a:solidFill>
            <a:srgbClr val="FFFFFF">
              <a:alpha val="12000"/>
            </a:srgbClr>
          </a:solidFill>
          <a:ln w="12700">
            <a:solidFill>
              <a:srgbClr val="FFFFFF">
                <a:alpha val="12000"/>
              </a:srgbClr>
            </a:solidFill>
            <a:prstDash val="solid"/>
          </a:ln>
        </p:spPr>
      </p:sp>
      <p:sp>
        <p:nvSpPr>
          <p:cNvPr id="21" name="Text 19"/>
          <p:cNvSpPr/>
          <p:nvPr/>
        </p:nvSpPr>
        <p:spPr>
          <a:xfrm>
            <a:off x="548640" y="1920240"/>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Platform Features &amp; Fit</a:t>
            </a:r>
            <a:endParaRPr lang="en-US" sz="1050" dirty="0"/>
          </a:p>
        </p:txBody>
      </p:sp>
      <p:sp>
        <p:nvSpPr>
          <p:cNvPr id="22" name="Shape 20"/>
          <p:cNvSpPr/>
          <p:nvPr/>
        </p:nvSpPr>
        <p:spPr>
          <a:xfrm>
            <a:off x="4407408" y="1920240"/>
            <a:ext cx="914400" cy="310896"/>
          </a:xfrm>
          <a:prstGeom prst="rect">
            <a:avLst/>
          </a:prstGeom>
          <a:solidFill>
            <a:srgbClr val="FFFFFF">
              <a:alpha val="12000"/>
            </a:srgbClr>
          </a:solidFill>
          <a:ln w="12700">
            <a:solidFill>
              <a:srgbClr val="FFFFFF">
                <a:alpha val="12000"/>
              </a:srgbClr>
            </a:solidFill>
            <a:prstDash val="solid"/>
          </a:ln>
        </p:spPr>
      </p:sp>
      <p:sp>
        <p:nvSpPr>
          <p:cNvPr id="23" name="Shape 21"/>
          <p:cNvSpPr/>
          <p:nvPr/>
        </p:nvSpPr>
        <p:spPr>
          <a:xfrm>
            <a:off x="4663440" y="1965960"/>
            <a:ext cx="219456" cy="219456"/>
          </a:xfrm>
          <a:prstGeom prst="ellipse">
            <a:avLst/>
          </a:prstGeom>
          <a:solidFill>
            <a:srgbClr val="FFFFFF">
              <a:alpha val="25000"/>
            </a:srgbClr>
          </a:solidFill>
          <a:ln w="12700">
            <a:solidFill>
              <a:srgbClr val="DDD0F5"/>
            </a:solidFill>
            <a:prstDash val="solid"/>
          </a:ln>
        </p:spPr>
      </p:sp>
      <p:sp>
        <p:nvSpPr>
          <p:cNvPr id="24" name="Shape 22"/>
          <p:cNvSpPr/>
          <p:nvPr/>
        </p:nvSpPr>
        <p:spPr>
          <a:xfrm>
            <a:off x="5394960" y="1920240"/>
            <a:ext cx="914400" cy="310896"/>
          </a:xfrm>
          <a:prstGeom prst="rect">
            <a:avLst/>
          </a:prstGeom>
          <a:solidFill>
            <a:srgbClr val="FFFFFF">
              <a:alpha val="12000"/>
            </a:srgbClr>
          </a:solidFill>
          <a:ln w="12700">
            <a:solidFill>
              <a:srgbClr val="FFFFFF">
                <a:alpha val="12000"/>
              </a:srgbClr>
            </a:solidFill>
            <a:prstDash val="solid"/>
          </a:ln>
        </p:spPr>
      </p:sp>
      <p:sp>
        <p:nvSpPr>
          <p:cNvPr id="25" name="Shape 23"/>
          <p:cNvSpPr/>
          <p:nvPr/>
        </p:nvSpPr>
        <p:spPr>
          <a:xfrm>
            <a:off x="5650992" y="1965960"/>
            <a:ext cx="219456" cy="219456"/>
          </a:xfrm>
          <a:prstGeom prst="ellipse">
            <a:avLst/>
          </a:prstGeom>
          <a:solidFill>
            <a:srgbClr val="FFFFFF">
              <a:alpha val="25000"/>
            </a:srgbClr>
          </a:solidFill>
          <a:ln w="12700">
            <a:solidFill>
              <a:srgbClr val="DDD0F5"/>
            </a:solidFill>
            <a:prstDash val="solid"/>
          </a:ln>
        </p:spPr>
      </p:sp>
      <p:sp>
        <p:nvSpPr>
          <p:cNvPr id="26" name="Shape 24"/>
          <p:cNvSpPr/>
          <p:nvPr/>
        </p:nvSpPr>
        <p:spPr>
          <a:xfrm>
            <a:off x="6382512" y="1920240"/>
            <a:ext cx="914400" cy="310896"/>
          </a:xfrm>
          <a:prstGeom prst="rect">
            <a:avLst/>
          </a:prstGeom>
          <a:solidFill>
            <a:srgbClr val="FFFFFF">
              <a:alpha val="12000"/>
            </a:srgbClr>
          </a:solidFill>
          <a:ln w="12700">
            <a:solidFill>
              <a:srgbClr val="FFFFFF">
                <a:alpha val="12000"/>
              </a:srgbClr>
            </a:solidFill>
            <a:prstDash val="solid"/>
          </a:ln>
        </p:spPr>
      </p:sp>
      <p:sp>
        <p:nvSpPr>
          <p:cNvPr id="27" name="Shape 25"/>
          <p:cNvSpPr/>
          <p:nvPr/>
        </p:nvSpPr>
        <p:spPr>
          <a:xfrm>
            <a:off x="6638544" y="1965960"/>
            <a:ext cx="219456" cy="219456"/>
          </a:xfrm>
          <a:prstGeom prst="ellipse">
            <a:avLst/>
          </a:prstGeom>
          <a:solidFill>
            <a:srgbClr val="FFFFFF">
              <a:alpha val="25000"/>
            </a:srgbClr>
          </a:solidFill>
          <a:ln w="12700">
            <a:solidFill>
              <a:srgbClr val="DDD0F5"/>
            </a:solidFill>
            <a:prstDash val="solid"/>
          </a:ln>
        </p:spPr>
      </p:sp>
      <p:sp>
        <p:nvSpPr>
          <p:cNvPr id="28" name="Shape 26"/>
          <p:cNvSpPr/>
          <p:nvPr/>
        </p:nvSpPr>
        <p:spPr>
          <a:xfrm>
            <a:off x="7370064" y="1920240"/>
            <a:ext cx="914400" cy="310896"/>
          </a:xfrm>
          <a:prstGeom prst="rect">
            <a:avLst/>
          </a:prstGeom>
          <a:solidFill>
            <a:srgbClr val="FFFFFF">
              <a:alpha val="12000"/>
            </a:srgbClr>
          </a:solidFill>
          <a:ln w="12700">
            <a:solidFill>
              <a:srgbClr val="FFFFFF">
                <a:alpha val="12000"/>
              </a:srgbClr>
            </a:solidFill>
            <a:prstDash val="solid"/>
          </a:ln>
        </p:spPr>
      </p:sp>
      <p:sp>
        <p:nvSpPr>
          <p:cNvPr id="29" name="Shape 27"/>
          <p:cNvSpPr/>
          <p:nvPr/>
        </p:nvSpPr>
        <p:spPr>
          <a:xfrm>
            <a:off x="7626096" y="1965960"/>
            <a:ext cx="219456" cy="219456"/>
          </a:xfrm>
          <a:prstGeom prst="ellipse">
            <a:avLst/>
          </a:prstGeom>
          <a:solidFill>
            <a:srgbClr val="FFFFFF">
              <a:alpha val="25000"/>
            </a:srgbClr>
          </a:solidFill>
          <a:ln w="12700">
            <a:solidFill>
              <a:srgbClr val="DDD0F5"/>
            </a:solidFill>
            <a:prstDash val="solid"/>
          </a:ln>
        </p:spPr>
      </p:sp>
      <p:sp>
        <p:nvSpPr>
          <p:cNvPr id="30" name="Shape 28"/>
          <p:cNvSpPr/>
          <p:nvPr/>
        </p:nvSpPr>
        <p:spPr>
          <a:xfrm>
            <a:off x="8357616" y="1920240"/>
            <a:ext cx="731520" cy="310896"/>
          </a:xfrm>
          <a:prstGeom prst="rect">
            <a:avLst/>
          </a:prstGeom>
          <a:solidFill>
            <a:srgbClr val="FFFFFF">
              <a:alpha val="12000"/>
            </a:srgbClr>
          </a:solidFill>
          <a:ln w="12700">
            <a:solidFill>
              <a:srgbClr val="FFFFFF">
                <a:alpha val="12000"/>
              </a:srgbClr>
            </a:solidFill>
            <a:prstDash val="solid"/>
          </a:ln>
        </p:spPr>
      </p:sp>
      <p:sp>
        <p:nvSpPr>
          <p:cNvPr id="31" name="Shape 29"/>
          <p:cNvSpPr/>
          <p:nvPr/>
        </p:nvSpPr>
        <p:spPr>
          <a:xfrm>
            <a:off x="457200" y="2249424"/>
            <a:ext cx="3840480" cy="310896"/>
          </a:xfrm>
          <a:prstGeom prst="rect">
            <a:avLst/>
          </a:prstGeom>
          <a:solidFill>
            <a:srgbClr val="F3EEFC">
              <a:alpha val="12000"/>
            </a:srgbClr>
          </a:solidFill>
          <a:ln w="12700">
            <a:solidFill>
              <a:srgbClr val="FFFFFF">
                <a:alpha val="12000"/>
              </a:srgbClr>
            </a:solidFill>
            <a:prstDash val="solid"/>
          </a:ln>
        </p:spPr>
      </p:sp>
      <p:sp>
        <p:nvSpPr>
          <p:cNvPr id="32" name="Text 30"/>
          <p:cNvSpPr/>
          <p:nvPr/>
        </p:nvSpPr>
        <p:spPr>
          <a:xfrm>
            <a:off x="548640" y="2249424"/>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Privacy, Security &amp; Compliance</a:t>
            </a:r>
            <a:endParaRPr lang="en-US" sz="1050" dirty="0"/>
          </a:p>
        </p:txBody>
      </p:sp>
      <p:sp>
        <p:nvSpPr>
          <p:cNvPr id="33" name="Shape 31"/>
          <p:cNvSpPr/>
          <p:nvPr/>
        </p:nvSpPr>
        <p:spPr>
          <a:xfrm>
            <a:off x="4407408" y="2249424"/>
            <a:ext cx="914400" cy="310896"/>
          </a:xfrm>
          <a:prstGeom prst="rect">
            <a:avLst/>
          </a:prstGeom>
          <a:solidFill>
            <a:srgbClr val="F3EEFC">
              <a:alpha val="12000"/>
            </a:srgbClr>
          </a:solidFill>
          <a:ln w="12700">
            <a:solidFill>
              <a:srgbClr val="FFFFFF">
                <a:alpha val="12000"/>
              </a:srgbClr>
            </a:solidFill>
            <a:prstDash val="solid"/>
          </a:ln>
        </p:spPr>
      </p:sp>
      <p:sp>
        <p:nvSpPr>
          <p:cNvPr id="34" name="Shape 32"/>
          <p:cNvSpPr/>
          <p:nvPr/>
        </p:nvSpPr>
        <p:spPr>
          <a:xfrm>
            <a:off x="4663440" y="2295144"/>
            <a:ext cx="219456" cy="219456"/>
          </a:xfrm>
          <a:prstGeom prst="ellipse">
            <a:avLst/>
          </a:prstGeom>
          <a:solidFill>
            <a:srgbClr val="FFFFFF">
              <a:alpha val="25000"/>
            </a:srgbClr>
          </a:solidFill>
          <a:ln w="12700">
            <a:solidFill>
              <a:srgbClr val="DDD0F5"/>
            </a:solidFill>
            <a:prstDash val="solid"/>
          </a:ln>
        </p:spPr>
      </p:sp>
      <p:sp>
        <p:nvSpPr>
          <p:cNvPr id="35" name="Shape 33"/>
          <p:cNvSpPr/>
          <p:nvPr/>
        </p:nvSpPr>
        <p:spPr>
          <a:xfrm>
            <a:off x="5394960" y="2249424"/>
            <a:ext cx="914400" cy="310896"/>
          </a:xfrm>
          <a:prstGeom prst="rect">
            <a:avLst/>
          </a:prstGeom>
          <a:solidFill>
            <a:srgbClr val="F3EEFC">
              <a:alpha val="12000"/>
            </a:srgbClr>
          </a:solidFill>
          <a:ln w="12700">
            <a:solidFill>
              <a:srgbClr val="FFFFFF">
                <a:alpha val="12000"/>
              </a:srgbClr>
            </a:solidFill>
            <a:prstDash val="solid"/>
          </a:ln>
        </p:spPr>
      </p:sp>
      <p:sp>
        <p:nvSpPr>
          <p:cNvPr id="36" name="Shape 34"/>
          <p:cNvSpPr/>
          <p:nvPr/>
        </p:nvSpPr>
        <p:spPr>
          <a:xfrm>
            <a:off x="5650992" y="2295144"/>
            <a:ext cx="219456" cy="219456"/>
          </a:xfrm>
          <a:prstGeom prst="ellipse">
            <a:avLst/>
          </a:prstGeom>
          <a:solidFill>
            <a:srgbClr val="FFFFFF">
              <a:alpha val="25000"/>
            </a:srgbClr>
          </a:solidFill>
          <a:ln w="12700">
            <a:solidFill>
              <a:srgbClr val="DDD0F5"/>
            </a:solidFill>
            <a:prstDash val="solid"/>
          </a:ln>
        </p:spPr>
      </p:sp>
      <p:sp>
        <p:nvSpPr>
          <p:cNvPr id="37" name="Shape 35"/>
          <p:cNvSpPr/>
          <p:nvPr/>
        </p:nvSpPr>
        <p:spPr>
          <a:xfrm>
            <a:off x="6382512" y="2249424"/>
            <a:ext cx="914400" cy="310896"/>
          </a:xfrm>
          <a:prstGeom prst="rect">
            <a:avLst/>
          </a:prstGeom>
          <a:solidFill>
            <a:srgbClr val="F3EEFC">
              <a:alpha val="12000"/>
            </a:srgbClr>
          </a:solidFill>
          <a:ln w="12700">
            <a:solidFill>
              <a:srgbClr val="FFFFFF">
                <a:alpha val="12000"/>
              </a:srgbClr>
            </a:solidFill>
            <a:prstDash val="solid"/>
          </a:ln>
        </p:spPr>
      </p:sp>
      <p:sp>
        <p:nvSpPr>
          <p:cNvPr id="38" name="Shape 36"/>
          <p:cNvSpPr/>
          <p:nvPr/>
        </p:nvSpPr>
        <p:spPr>
          <a:xfrm>
            <a:off x="6638544" y="2295144"/>
            <a:ext cx="219456" cy="219456"/>
          </a:xfrm>
          <a:prstGeom prst="ellipse">
            <a:avLst/>
          </a:prstGeom>
          <a:solidFill>
            <a:srgbClr val="FFFFFF">
              <a:alpha val="25000"/>
            </a:srgbClr>
          </a:solidFill>
          <a:ln w="12700">
            <a:solidFill>
              <a:srgbClr val="DDD0F5"/>
            </a:solidFill>
            <a:prstDash val="solid"/>
          </a:ln>
        </p:spPr>
      </p:sp>
      <p:sp>
        <p:nvSpPr>
          <p:cNvPr id="39" name="Shape 37"/>
          <p:cNvSpPr/>
          <p:nvPr/>
        </p:nvSpPr>
        <p:spPr>
          <a:xfrm>
            <a:off x="7370064" y="2249424"/>
            <a:ext cx="914400" cy="310896"/>
          </a:xfrm>
          <a:prstGeom prst="rect">
            <a:avLst/>
          </a:prstGeom>
          <a:solidFill>
            <a:srgbClr val="F3EEFC">
              <a:alpha val="12000"/>
            </a:srgbClr>
          </a:solidFill>
          <a:ln w="12700">
            <a:solidFill>
              <a:srgbClr val="FFFFFF">
                <a:alpha val="12000"/>
              </a:srgbClr>
            </a:solidFill>
            <a:prstDash val="solid"/>
          </a:ln>
        </p:spPr>
      </p:sp>
      <p:sp>
        <p:nvSpPr>
          <p:cNvPr id="40" name="Shape 38"/>
          <p:cNvSpPr/>
          <p:nvPr/>
        </p:nvSpPr>
        <p:spPr>
          <a:xfrm>
            <a:off x="7626096" y="2295144"/>
            <a:ext cx="219456" cy="219456"/>
          </a:xfrm>
          <a:prstGeom prst="ellipse">
            <a:avLst/>
          </a:prstGeom>
          <a:solidFill>
            <a:srgbClr val="FFFFFF">
              <a:alpha val="25000"/>
            </a:srgbClr>
          </a:solidFill>
          <a:ln w="12700">
            <a:solidFill>
              <a:srgbClr val="DDD0F5"/>
            </a:solidFill>
            <a:prstDash val="solid"/>
          </a:ln>
        </p:spPr>
      </p:sp>
      <p:sp>
        <p:nvSpPr>
          <p:cNvPr id="41" name="Shape 39"/>
          <p:cNvSpPr/>
          <p:nvPr/>
        </p:nvSpPr>
        <p:spPr>
          <a:xfrm>
            <a:off x="8357616" y="2249424"/>
            <a:ext cx="731520" cy="310896"/>
          </a:xfrm>
          <a:prstGeom prst="rect">
            <a:avLst/>
          </a:prstGeom>
          <a:solidFill>
            <a:srgbClr val="F3EEFC">
              <a:alpha val="12000"/>
            </a:srgbClr>
          </a:solidFill>
          <a:ln w="12700">
            <a:solidFill>
              <a:srgbClr val="FFFFFF">
                <a:alpha val="12000"/>
              </a:srgbClr>
            </a:solidFill>
            <a:prstDash val="solid"/>
          </a:ln>
        </p:spPr>
      </p:sp>
      <p:sp>
        <p:nvSpPr>
          <p:cNvPr id="42" name="Shape 40"/>
          <p:cNvSpPr/>
          <p:nvPr/>
        </p:nvSpPr>
        <p:spPr>
          <a:xfrm>
            <a:off x="457200" y="2578608"/>
            <a:ext cx="3840480" cy="310896"/>
          </a:xfrm>
          <a:prstGeom prst="rect">
            <a:avLst/>
          </a:prstGeom>
          <a:solidFill>
            <a:srgbClr val="FFFFFF">
              <a:alpha val="12000"/>
            </a:srgbClr>
          </a:solidFill>
          <a:ln w="12700">
            <a:solidFill>
              <a:srgbClr val="FFFFFF">
                <a:alpha val="12000"/>
              </a:srgbClr>
            </a:solidFill>
            <a:prstDash val="solid"/>
          </a:ln>
        </p:spPr>
      </p:sp>
      <p:sp>
        <p:nvSpPr>
          <p:cNvPr id="43" name="Text 41"/>
          <p:cNvSpPr/>
          <p:nvPr/>
        </p:nvSpPr>
        <p:spPr>
          <a:xfrm>
            <a:off x="548640" y="2578608"/>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Integration Capabilities</a:t>
            </a:r>
            <a:endParaRPr lang="en-US" sz="1050" dirty="0"/>
          </a:p>
        </p:txBody>
      </p:sp>
      <p:sp>
        <p:nvSpPr>
          <p:cNvPr id="44" name="Shape 42"/>
          <p:cNvSpPr/>
          <p:nvPr/>
        </p:nvSpPr>
        <p:spPr>
          <a:xfrm>
            <a:off x="4407408" y="2578608"/>
            <a:ext cx="914400" cy="310896"/>
          </a:xfrm>
          <a:prstGeom prst="rect">
            <a:avLst/>
          </a:prstGeom>
          <a:solidFill>
            <a:srgbClr val="FFFFFF">
              <a:alpha val="12000"/>
            </a:srgbClr>
          </a:solidFill>
          <a:ln w="12700">
            <a:solidFill>
              <a:srgbClr val="FFFFFF">
                <a:alpha val="12000"/>
              </a:srgbClr>
            </a:solidFill>
            <a:prstDash val="solid"/>
          </a:ln>
        </p:spPr>
      </p:sp>
      <p:sp>
        <p:nvSpPr>
          <p:cNvPr id="45" name="Shape 43"/>
          <p:cNvSpPr/>
          <p:nvPr/>
        </p:nvSpPr>
        <p:spPr>
          <a:xfrm>
            <a:off x="4663440" y="2624328"/>
            <a:ext cx="219456" cy="219456"/>
          </a:xfrm>
          <a:prstGeom prst="ellipse">
            <a:avLst/>
          </a:prstGeom>
          <a:solidFill>
            <a:srgbClr val="FFFFFF">
              <a:alpha val="25000"/>
            </a:srgbClr>
          </a:solidFill>
          <a:ln w="12700">
            <a:solidFill>
              <a:srgbClr val="DDD0F5"/>
            </a:solidFill>
            <a:prstDash val="solid"/>
          </a:ln>
        </p:spPr>
      </p:sp>
      <p:sp>
        <p:nvSpPr>
          <p:cNvPr id="46" name="Shape 44"/>
          <p:cNvSpPr/>
          <p:nvPr/>
        </p:nvSpPr>
        <p:spPr>
          <a:xfrm>
            <a:off x="5394960" y="2578608"/>
            <a:ext cx="914400" cy="310896"/>
          </a:xfrm>
          <a:prstGeom prst="rect">
            <a:avLst/>
          </a:prstGeom>
          <a:solidFill>
            <a:srgbClr val="FFFFFF">
              <a:alpha val="12000"/>
            </a:srgbClr>
          </a:solidFill>
          <a:ln w="12700">
            <a:solidFill>
              <a:srgbClr val="FFFFFF">
                <a:alpha val="12000"/>
              </a:srgbClr>
            </a:solidFill>
            <a:prstDash val="solid"/>
          </a:ln>
        </p:spPr>
      </p:sp>
      <p:sp>
        <p:nvSpPr>
          <p:cNvPr id="47" name="Shape 45"/>
          <p:cNvSpPr/>
          <p:nvPr/>
        </p:nvSpPr>
        <p:spPr>
          <a:xfrm>
            <a:off x="5650992" y="2624328"/>
            <a:ext cx="219456" cy="219456"/>
          </a:xfrm>
          <a:prstGeom prst="ellipse">
            <a:avLst/>
          </a:prstGeom>
          <a:solidFill>
            <a:srgbClr val="FFFFFF">
              <a:alpha val="25000"/>
            </a:srgbClr>
          </a:solidFill>
          <a:ln w="12700">
            <a:solidFill>
              <a:srgbClr val="DDD0F5"/>
            </a:solidFill>
            <a:prstDash val="solid"/>
          </a:ln>
        </p:spPr>
      </p:sp>
      <p:sp>
        <p:nvSpPr>
          <p:cNvPr id="48" name="Shape 46"/>
          <p:cNvSpPr/>
          <p:nvPr/>
        </p:nvSpPr>
        <p:spPr>
          <a:xfrm>
            <a:off x="6382512" y="2578608"/>
            <a:ext cx="914400" cy="310896"/>
          </a:xfrm>
          <a:prstGeom prst="rect">
            <a:avLst/>
          </a:prstGeom>
          <a:solidFill>
            <a:srgbClr val="FFFFFF">
              <a:alpha val="12000"/>
            </a:srgbClr>
          </a:solidFill>
          <a:ln w="12700">
            <a:solidFill>
              <a:srgbClr val="FFFFFF">
                <a:alpha val="12000"/>
              </a:srgbClr>
            </a:solidFill>
            <a:prstDash val="solid"/>
          </a:ln>
        </p:spPr>
      </p:sp>
      <p:sp>
        <p:nvSpPr>
          <p:cNvPr id="49" name="Shape 47"/>
          <p:cNvSpPr/>
          <p:nvPr/>
        </p:nvSpPr>
        <p:spPr>
          <a:xfrm>
            <a:off x="6638544" y="2624328"/>
            <a:ext cx="219456" cy="219456"/>
          </a:xfrm>
          <a:prstGeom prst="ellipse">
            <a:avLst/>
          </a:prstGeom>
          <a:solidFill>
            <a:srgbClr val="FFFFFF">
              <a:alpha val="25000"/>
            </a:srgbClr>
          </a:solidFill>
          <a:ln w="12700">
            <a:solidFill>
              <a:srgbClr val="DDD0F5"/>
            </a:solidFill>
            <a:prstDash val="solid"/>
          </a:ln>
        </p:spPr>
      </p:sp>
      <p:sp>
        <p:nvSpPr>
          <p:cNvPr id="50" name="Shape 48"/>
          <p:cNvSpPr/>
          <p:nvPr/>
        </p:nvSpPr>
        <p:spPr>
          <a:xfrm>
            <a:off x="7370064" y="2578608"/>
            <a:ext cx="914400" cy="310896"/>
          </a:xfrm>
          <a:prstGeom prst="rect">
            <a:avLst/>
          </a:prstGeom>
          <a:solidFill>
            <a:srgbClr val="FFFFFF">
              <a:alpha val="12000"/>
            </a:srgbClr>
          </a:solidFill>
          <a:ln w="12700">
            <a:solidFill>
              <a:srgbClr val="FFFFFF">
                <a:alpha val="12000"/>
              </a:srgbClr>
            </a:solidFill>
            <a:prstDash val="solid"/>
          </a:ln>
        </p:spPr>
      </p:sp>
      <p:sp>
        <p:nvSpPr>
          <p:cNvPr id="51" name="Shape 49"/>
          <p:cNvSpPr/>
          <p:nvPr/>
        </p:nvSpPr>
        <p:spPr>
          <a:xfrm>
            <a:off x="7626096" y="2624328"/>
            <a:ext cx="219456" cy="219456"/>
          </a:xfrm>
          <a:prstGeom prst="ellipse">
            <a:avLst/>
          </a:prstGeom>
          <a:solidFill>
            <a:srgbClr val="FFFFFF">
              <a:alpha val="25000"/>
            </a:srgbClr>
          </a:solidFill>
          <a:ln w="12700">
            <a:solidFill>
              <a:srgbClr val="DDD0F5"/>
            </a:solidFill>
            <a:prstDash val="solid"/>
          </a:ln>
        </p:spPr>
      </p:sp>
      <p:sp>
        <p:nvSpPr>
          <p:cNvPr id="52" name="Shape 50"/>
          <p:cNvSpPr/>
          <p:nvPr/>
        </p:nvSpPr>
        <p:spPr>
          <a:xfrm>
            <a:off x="8357616" y="2578608"/>
            <a:ext cx="731520" cy="310896"/>
          </a:xfrm>
          <a:prstGeom prst="rect">
            <a:avLst/>
          </a:prstGeom>
          <a:solidFill>
            <a:srgbClr val="FFFFFF">
              <a:alpha val="12000"/>
            </a:srgbClr>
          </a:solidFill>
          <a:ln w="12700">
            <a:solidFill>
              <a:srgbClr val="FFFFFF">
                <a:alpha val="12000"/>
              </a:srgbClr>
            </a:solidFill>
            <a:prstDash val="solid"/>
          </a:ln>
        </p:spPr>
      </p:sp>
      <p:sp>
        <p:nvSpPr>
          <p:cNvPr id="53" name="Shape 51"/>
          <p:cNvSpPr/>
          <p:nvPr/>
        </p:nvSpPr>
        <p:spPr>
          <a:xfrm>
            <a:off x="457200" y="2907792"/>
            <a:ext cx="3840480" cy="310896"/>
          </a:xfrm>
          <a:prstGeom prst="rect">
            <a:avLst/>
          </a:prstGeom>
          <a:solidFill>
            <a:srgbClr val="F3EEFC">
              <a:alpha val="12000"/>
            </a:srgbClr>
          </a:solidFill>
          <a:ln w="12700">
            <a:solidFill>
              <a:srgbClr val="FFFFFF">
                <a:alpha val="12000"/>
              </a:srgbClr>
            </a:solidFill>
            <a:prstDash val="solid"/>
          </a:ln>
        </p:spPr>
      </p:sp>
      <p:sp>
        <p:nvSpPr>
          <p:cNvPr id="54" name="Text 52"/>
          <p:cNvSpPr/>
          <p:nvPr/>
        </p:nvSpPr>
        <p:spPr>
          <a:xfrm>
            <a:off x="548640" y="2907792"/>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Data Access &amp; Research Support</a:t>
            </a:r>
            <a:endParaRPr lang="en-US" sz="1050" dirty="0"/>
          </a:p>
        </p:txBody>
      </p:sp>
      <p:sp>
        <p:nvSpPr>
          <p:cNvPr id="55" name="Shape 53"/>
          <p:cNvSpPr/>
          <p:nvPr/>
        </p:nvSpPr>
        <p:spPr>
          <a:xfrm>
            <a:off x="4407408" y="2907792"/>
            <a:ext cx="914400" cy="310896"/>
          </a:xfrm>
          <a:prstGeom prst="rect">
            <a:avLst/>
          </a:prstGeom>
          <a:solidFill>
            <a:srgbClr val="F3EEFC">
              <a:alpha val="12000"/>
            </a:srgbClr>
          </a:solidFill>
          <a:ln w="12700">
            <a:solidFill>
              <a:srgbClr val="FFFFFF">
                <a:alpha val="12000"/>
              </a:srgbClr>
            </a:solidFill>
            <a:prstDash val="solid"/>
          </a:ln>
        </p:spPr>
      </p:sp>
      <p:sp>
        <p:nvSpPr>
          <p:cNvPr id="56" name="Shape 54"/>
          <p:cNvSpPr/>
          <p:nvPr/>
        </p:nvSpPr>
        <p:spPr>
          <a:xfrm>
            <a:off x="4663440" y="2953512"/>
            <a:ext cx="219456" cy="219456"/>
          </a:xfrm>
          <a:prstGeom prst="ellipse">
            <a:avLst/>
          </a:prstGeom>
          <a:solidFill>
            <a:srgbClr val="FFFFFF">
              <a:alpha val="25000"/>
            </a:srgbClr>
          </a:solidFill>
          <a:ln w="12700">
            <a:solidFill>
              <a:srgbClr val="DDD0F5"/>
            </a:solidFill>
            <a:prstDash val="solid"/>
          </a:ln>
        </p:spPr>
      </p:sp>
      <p:sp>
        <p:nvSpPr>
          <p:cNvPr id="57" name="Shape 55"/>
          <p:cNvSpPr/>
          <p:nvPr/>
        </p:nvSpPr>
        <p:spPr>
          <a:xfrm>
            <a:off x="5394960" y="2907792"/>
            <a:ext cx="914400" cy="310896"/>
          </a:xfrm>
          <a:prstGeom prst="rect">
            <a:avLst/>
          </a:prstGeom>
          <a:solidFill>
            <a:srgbClr val="F3EEFC">
              <a:alpha val="12000"/>
            </a:srgbClr>
          </a:solidFill>
          <a:ln w="12700">
            <a:solidFill>
              <a:srgbClr val="FFFFFF">
                <a:alpha val="12000"/>
              </a:srgbClr>
            </a:solidFill>
            <a:prstDash val="solid"/>
          </a:ln>
        </p:spPr>
      </p:sp>
      <p:sp>
        <p:nvSpPr>
          <p:cNvPr id="58" name="Shape 56"/>
          <p:cNvSpPr/>
          <p:nvPr/>
        </p:nvSpPr>
        <p:spPr>
          <a:xfrm>
            <a:off x="5650992" y="2953512"/>
            <a:ext cx="219456" cy="219456"/>
          </a:xfrm>
          <a:prstGeom prst="ellipse">
            <a:avLst/>
          </a:prstGeom>
          <a:solidFill>
            <a:srgbClr val="FFFFFF">
              <a:alpha val="25000"/>
            </a:srgbClr>
          </a:solidFill>
          <a:ln w="12700">
            <a:solidFill>
              <a:srgbClr val="DDD0F5"/>
            </a:solidFill>
            <a:prstDash val="solid"/>
          </a:ln>
        </p:spPr>
      </p:sp>
      <p:sp>
        <p:nvSpPr>
          <p:cNvPr id="59" name="Shape 57"/>
          <p:cNvSpPr/>
          <p:nvPr/>
        </p:nvSpPr>
        <p:spPr>
          <a:xfrm>
            <a:off x="6382512" y="2907792"/>
            <a:ext cx="914400" cy="310896"/>
          </a:xfrm>
          <a:prstGeom prst="rect">
            <a:avLst/>
          </a:prstGeom>
          <a:solidFill>
            <a:srgbClr val="F3EEFC">
              <a:alpha val="12000"/>
            </a:srgbClr>
          </a:solidFill>
          <a:ln w="12700">
            <a:solidFill>
              <a:srgbClr val="FFFFFF">
                <a:alpha val="12000"/>
              </a:srgbClr>
            </a:solidFill>
            <a:prstDash val="solid"/>
          </a:ln>
        </p:spPr>
      </p:sp>
      <p:sp>
        <p:nvSpPr>
          <p:cNvPr id="60" name="Shape 58"/>
          <p:cNvSpPr/>
          <p:nvPr/>
        </p:nvSpPr>
        <p:spPr>
          <a:xfrm>
            <a:off x="6638544" y="2953512"/>
            <a:ext cx="219456" cy="219456"/>
          </a:xfrm>
          <a:prstGeom prst="ellipse">
            <a:avLst/>
          </a:prstGeom>
          <a:solidFill>
            <a:srgbClr val="FFFFFF">
              <a:alpha val="25000"/>
            </a:srgbClr>
          </a:solidFill>
          <a:ln w="12700">
            <a:solidFill>
              <a:srgbClr val="DDD0F5"/>
            </a:solidFill>
            <a:prstDash val="solid"/>
          </a:ln>
        </p:spPr>
      </p:sp>
      <p:sp>
        <p:nvSpPr>
          <p:cNvPr id="61" name="Shape 59"/>
          <p:cNvSpPr/>
          <p:nvPr/>
        </p:nvSpPr>
        <p:spPr>
          <a:xfrm>
            <a:off x="7370064" y="2907792"/>
            <a:ext cx="914400" cy="310896"/>
          </a:xfrm>
          <a:prstGeom prst="rect">
            <a:avLst/>
          </a:prstGeom>
          <a:solidFill>
            <a:srgbClr val="F3EEFC">
              <a:alpha val="12000"/>
            </a:srgbClr>
          </a:solidFill>
          <a:ln w="12700">
            <a:solidFill>
              <a:srgbClr val="FFFFFF">
                <a:alpha val="12000"/>
              </a:srgbClr>
            </a:solidFill>
            <a:prstDash val="solid"/>
          </a:ln>
        </p:spPr>
      </p:sp>
      <p:sp>
        <p:nvSpPr>
          <p:cNvPr id="62" name="Shape 60"/>
          <p:cNvSpPr/>
          <p:nvPr/>
        </p:nvSpPr>
        <p:spPr>
          <a:xfrm>
            <a:off x="7626096" y="2953512"/>
            <a:ext cx="219456" cy="219456"/>
          </a:xfrm>
          <a:prstGeom prst="ellipse">
            <a:avLst/>
          </a:prstGeom>
          <a:solidFill>
            <a:srgbClr val="FFFFFF">
              <a:alpha val="25000"/>
            </a:srgbClr>
          </a:solidFill>
          <a:ln w="12700">
            <a:solidFill>
              <a:srgbClr val="DDD0F5"/>
            </a:solidFill>
            <a:prstDash val="solid"/>
          </a:ln>
        </p:spPr>
      </p:sp>
      <p:sp>
        <p:nvSpPr>
          <p:cNvPr id="63" name="Shape 61"/>
          <p:cNvSpPr/>
          <p:nvPr/>
        </p:nvSpPr>
        <p:spPr>
          <a:xfrm>
            <a:off x="8357616" y="2907792"/>
            <a:ext cx="731520" cy="310896"/>
          </a:xfrm>
          <a:prstGeom prst="rect">
            <a:avLst/>
          </a:prstGeom>
          <a:solidFill>
            <a:srgbClr val="F3EEFC">
              <a:alpha val="12000"/>
            </a:srgbClr>
          </a:solidFill>
          <a:ln w="12700">
            <a:solidFill>
              <a:srgbClr val="FFFFFF">
                <a:alpha val="12000"/>
              </a:srgbClr>
            </a:solidFill>
            <a:prstDash val="solid"/>
          </a:ln>
        </p:spPr>
      </p:sp>
      <p:sp>
        <p:nvSpPr>
          <p:cNvPr id="64" name="Shape 62"/>
          <p:cNvSpPr/>
          <p:nvPr/>
        </p:nvSpPr>
        <p:spPr>
          <a:xfrm>
            <a:off x="457200" y="3236976"/>
            <a:ext cx="3840480" cy="310896"/>
          </a:xfrm>
          <a:prstGeom prst="rect">
            <a:avLst/>
          </a:prstGeom>
          <a:solidFill>
            <a:srgbClr val="FFFFFF">
              <a:alpha val="12000"/>
            </a:srgbClr>
          </a:solidFill>
          <a:ln w="12700">
            <a:solidFill>
              <a:srgbClr val="FFFFFF">
                <a:alpha val="12000"/>
              </a:srgbClr>
            </a:solidFill>
            <a:prstDash val="solid"/>
          </a:ln>
        </p:spPr>
      </p:sp>
      <p:sp>
        <p:nvSpPr>
          <p:cNvPr id="65" name="Text 63"/>
          <p:cNvSpPr/>
          <p:nvPr/>
        </p:nvSpPr>
        <p:spPr>
          <a:xfrm>
            <a:off x="548640" y="3236976"/>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Pricing &amp; Value</a:t>
            </a:r>
            <a:endParaRPr lang="en-US" sz="1050" dirty="0"/>
          </a:p>
        </p:txBody>
      </p:sp>
      <p:sp>
        <p:nvSpPr>
          <p:cNvPr id="66" name="Shape 64"/>
          <p:cNvSpPr/>
          <p:nvPr/>
        </p:nvSpPr>
        <p:spPr>
          <a:xfrm>
            <a:off x="4407408" y="3236976"/>
            <a:ext cx="914400" cy="310896"/>
          </a:xfrm>
          <a:prstGeom prst="rect">
            <a:avLst/>
          </a:prstGeom>
          <a:solidFill>
            <a:srgbClr val="FFFFFF">
              <a:alpha val="12000"/>
            </a:srgbClr>
          </a:solidFill>
          <a:ln w="12700">
            <a:solidFill>
              <a:srgbClr val="FFFFFF">
                <a:alpha val="12000"/>
              </a:srgbClr>
            </a:solidFill>
            <a:prstDash val="solid"/>
          </a:ln>
        </p:spPr>
      </p:sp>
      <p:sp>
        <p:nvSpPr>
          <p:cNvPr id="67" name="Shape 65"/>
          <p:cNvSpPr/>
          <p:nvPr/>
        </p:nvSpPr>
        <p:spPr>
          <a:xfrm>
            <a:off x="4663440" y="3282696"/>
            <a:ext cx="219456" cy="219456"/>
          </a:xfrm>
          <a:prstGeom prst="ellipse">
            <a:avLst/>
          </a:prstGeom>
          <a:solidFill>
            <a:srgbClr val="FFFFFF">
              <a:alpha val="25000"/>
            </a:srgbClr>
          </a:solidFill>
          <a:ln w="12700">
            <a:solidFill>
              <a:srgbClr val="DDD0F5"/>
            </a:solidFill>
            <a:prstDash val="solid"/>
          </a:ln>
        </p:spPr>
      </p:sp>
      <p:sp>
        <p:nvSpPr>
          <p:cNvPr id="68" name="Shape 66"/>
          <p:cNvSpPr/>
          <p:nvPr/>
        </p:nvSpPr>
        <p:spPr>
          <a:xfrm>
            <a:off x="5394960" y="3236976"/>
            <a:ext cx="914400" cy="310896"/>
          </a:xfrm>
          <a:prstGeom prst="rect">
            <a:avLst/>
          </a:prstGeom>
          <a:solidFill>
            <a:srgbClr val="FFFFFF">
              <a:alpha val="12000"/>
            </a:srgbClr>
          </a:solidFill>
          <a:ln w="12700">
            <a:solidFill>
              <a:srgbClr val="FFFFFF">
                <a:alpha val="12000"/>
              </a:srgbClr>
            </a:solidFill>
            <a:prstDash val="solid"/>
          </a:ln>
        </p:spPr>
      </p:sp>
      <p:sp>
        <p:nvSpPr>
          <p:cNvPr id="69" name="Shape 67"/>
          <p:cNvSpPr/>
          <p:nvPr/>
        </p:nvSpPr>
        <p:spPr>
          <a:xfrm>
            <a:off x="5650992" y="3282696"/>
            <a:ext cx="219456" cy="219456"/>
          </a:xfrm>
          <a:prstGeom prst="ellipse">
            <a:avLst/>
          </a:prstGeom>
          <a:solidFill>
            <a:srgbClr val="FFFFFF">
              <a:alpha val="25000"/>
            </a:srgbClr>
          </a:solidFill>
          <a:ln w="12700">
            <a:solidFill>
              <a:srgbClr val="DDD0F5"/>
            </a:solidFill>
            <a:prstDash val="solid"/>
          </a:ln>
        </p:spPr>
      </p:sp>
      <p:sp>
        <p:nvSpPr>
          <p:cNvPr id="70" name="Shape 68"/>
          <p:cNvSpPr/>
          <p:nvPr/>
        </p:nvSpPr>
        <p:spPr>
          <a:xfrm>
            <a:off x="6382512" y="3236976"/>
            <a:ext cx="914400" cy="310896"/>
          </a:xfrm>
          <a:prstGeom prst="rect">
            <a:avLst/>
          </a:prstGeom>
          <a:solidFill>
            <a:srgbClr val="FFFFFF">
              <a:alpha val="12000"/>
            </a:srgbClr>
          </a:solidFill>
          <a:ln w="12700">
            <a:solidFill>
              <a:srgbClr val="FFFFFF">
                <a:alpha val="12000"/>
              </a:srgbClr>
            </a:solidFill>
            <a:prstDash val="solid"/>
          </a:ln>
        </p:spPr>
      </p:sp>
      <p:sp>
        <p:nvSpPr>
          <p:cNvPr id="71" name="Shape 69"/>
          <p:cNvSpPr/>
          <p:nvPr/>
        </p:nvSpPr>
        <p:spPr>
          <a:xfrm>
            <a:off x="6638544" y="3282696"/>
            <a:ext cx="219456" cy="219456"/>
          </a:xfrm>
          <a:prstGeom prst="ellipse">
            <a:avLst/>
          </a:prstGeom>
          <a:solidFill>
            <a:srgbClr val="FFFFFF">
              <a:alpha val="25000"/>
            </a:srgbClr>
          </a:solidFill>
          <a:ln w="12700">
            <a:solidFill>
              <a:srgbClr val="DDD0F5"/>
            </a:solidFill>
            <a:prstDash val="solid"/>
          </a:ln>
        </p:spPr>
      </p:sp>
      <p:sp>
        <p:nvSpPr>
          <p:cNvPr id="72" name="Shape 70"/>
          <p:cNvSpPr/>
          <p:nvPr/>
        </p:nvSpPr>
        <p:spPr>
          <a:xfrm>
            <a:off x="7370064" y="3236976"/>
            <a:ext cx="914400" cy="310896"/>
          </a:xfrm>
          <a:prstGeom prst="rect">
            <a:avLst/>
          </a:prstGeom>
          <a:solidFill>
            <a:srgbClr val="FFFFFF">
              <a:alpha val="12000"/>
            </a:srgbClr>
          </a:solidFill>
          <a:ln w="12700">
            <a:solidFill>
              <a:srgbClr val="FFFFFF">
                <a:alpha val="12000"/>
              </a:srgbClr>
            </a:solidFill>
            <a:prstDash val="solid"/>
          </a:ln>
        </p:spPr>
      </p:sp>
      <p:sp>
        <p:nvSpPr>
          <p:cNvPr id="73" name="Shape 71"/>
          <p:cNvSpPr/>
          <p:nvPr/>
        </p:nvSpPr>
        <p:spPr>
          <a:xfrm>
            <a:off x="7626096" y="3282696"/>
            <a:ext cx="219456" cy="219456"/>
          </a:xfrm>
          <a:prstGeom prst="ellipse">
            <a:avLst/>
          </a:prstGeom>
          <a:solidFill>
            <a:srgbClr val="FFFFFF">
              <a:alpha val="25000"/>
            </a:srgbClr>
          </a:solidFill>
          <a:ln w="12700">
            <a:solidFill>
              <a:srgbClr val="DDD0F5"/>
            </a:solidFill>
            <a:prstDash val="solid"/>
          </a:ln>
        </p:spPr>
      </p:sp>
      <p:sp>
        <p:nvSpPr>
          <p:cNvPr id="74" name="Shape 72"/>
          <p:cNvSpPr/>
          <p:nvPr/>
        </p:nvSpPr>
        <p:spPr>
          <a:xfrm>
            <a:off x="8357616" y="3236976"/>
            <a:ext cx="731520" cy="310896"/>
          </a:xfrm>
          <a:prstGeom prst="rect">
            <a:avLst/>
          </a:prstGeom>
          <a:solidFill>
            <a:srgbClr val="FFFFFF">
              <a:alpha val="12000"/>
            </a:srgbClr>
          </a:solidFill>
          <a:ln w="12700">
            <a:solidFill>
              <a:srgbClr val="FFFFFF">
                <a:alpha val="12000"/>
              </a:srgbClr>
            </a:solidFill>
            <a:prstDash val="solid"/>
          </a:ln>
        </p:spPr>
      </p:sp>
      <p:sp>
        <p:nvSpPr>
          <p:cNvPr id="75" name="Shape 73"/>
          <p:cNvSpPr/>
          <p:nvPr/>
        </p:nvSpPr>
        <p:spPr>
          <a:xfrm>
            <a:off x="457200" y="3566160"/>
            <a:ext cx="3840480" cy="310896"/>
          </a:xfrm>
          <a:prstGeom prst="rect">
            <a:avLst/>
          </a:prstGeom>
          <a:solidFill>
            <a:srgbClr val="F3EEFC">
              <a:alpha val="12000"/>
            </a:srgbClr>
          </a:solidFill>
          <a:ln w="12700">
            <a:solidFill>
              <a:srgbClr val="FFFFFF">
                <a:alpha val="12000"/>
              </a:srgbClr>
            </a:solidFill>
            <a:prstDash val="solid"/>
          </a:ln>
        </p:spPr>
      </p:sp>
      <p:sp>
        <p:nvSpPr>
          <p:cNvPr id="76" name="Text 74"/>
          <p:cNvSpPr/>
          <p:nvPr/>
        </p:nvSpPr>
        <p:spPr>
          <a:xfrm>
            <a:off x="548640" y="3566160"/>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Implementation Support</a:t>
            </a:r>
            <a:endParaRPr lang="en-US" sz="1050" dirty="0"/>
          </a:p>
        </p:txBody>
      </p:sp>
      <p:sp>
        <p:nvSpPr>
          <p:cNvPr id="77" name="Shape 75"/>
          <p:cNvSpPr/>
          <p:nvPr/>
        </p:nvSpPr>
        <p:spPr>
          <a:xfrm>
            <a:off x="4407408" y="3566160"/>
            <a:ext cx="914400" cy="310896"/>
          </a:xfrm>
          <a:prstGeom prst="rect">
            <a:avLst/>
          </a:prstGeom>
          <a:solidFill>
            <a:srgbClr val="F3EEFC">
              <a:alpha val="12000"/>
            </a:srgbClr>
          </a:solidFill>
          <a:ln w="12700">
            <a:solidFill>
              <a:srgbClr val="FFFFFF">
                <a:alpha val="12000"/>
              </a:srgbClr>
            </a:solidFill>
            <a:prstDash val="solid"/>
          </a:ln>
        </p:spPr>
      </p:sp>
      <p:sp>
        <p:nvSpPr>
          <p:cNvPr id="78" name="Shape 76"/>
          <p:cNvSpPr/>
          <p:nvPr/>
        </p:nvSpPr>
        <p:spPr>
          <a:xfrm>
            <a:off x="4663440" y="3611880"/>
            <a:ext cx="219456" cy="219456"/>
          </a:xfrm>
          <a:prstGeom prst="ellipse">
            <a:avLst/>
          </a:prstGeom>
          <a:solidFill>
            <a:srgbClr val="FFFFFF">
              <a:alpha val="25000"/>
            </a:srgbClr>
          </a:solidFill>
          <a:ln w="12700">
            <a:solidFill>
              <a:srgbClr val="DDD0F5"/>
            </a:solidFill>
            <a:prstDash val="solid"/>
          </a:ln>
        </p:spPr>
      </p:sp>
      <p:sp>
        <p:nvSpPr>
          <p:cNvPr id="79" name="Shape 77"/>
          <p:cNvSpPr/>
          <p:nvPr/>
        </p:nvSpPr>
        <p:spPr>
          <a:xfrm>
            <a:off x="5394960" y="3566160"/>
            <a:ext cx="914400" cy="310896"/>
          </a:xfrm>
          <a:prstGeom prst="rect">
            <a:avLst/>
          </a:prstGeom>
          <a:solidFill>
            <a:srgbClr val="F3EEFC">
              <a:alpha val="12000"/>
            </a:srgbClr>
          </a:solidFill>
          <a:ln w="12700">
            <a:solidFill>
              <a:srgbClr val="FFFFFF">
                <a:alpha val="12000"/>
              </a:srgbClr>
            </a:solidFill>
            <a:prstDash val="solid"/>
          </a:ln>
        </p:spPr>
      </p:sp>
      <p:sp>
        <p:nvSpPr>
          <p:cNvPr id="80" name="Shape 78"/>
          <p:cNvSpPr/>
          <p:nvPr/>
        </p:nvSpPr>
        <p:spPr>
          <a:xfrm>
            <a:off x="5650992" y="3611880"/>
            <a:ext cx="219456" cy="219456"/>
          </a:xfrm>
          <a:prstGeom prst="ellipse">
            <a:avLst/>
          </a:prstGeom>
          <a:solidFill>
            <a:srgbClr val="FFFFFF">
              <a:alpha val="25000"/>
            </a:srgbClr>
          </a:solidFill>
          <a:ln w="12700">
            <a:solidFill>
              <a:srgbClr val="DDD0F5"/>
            </a:solidFill>
            <a:prstDash val="solid"/>
          </a:ln>
        </p:spPr>
      </p:sp>
      <p:sp>
        <p:nvSpPr>
          <p:cNvPr id="81" name="Shape 79"/>
          <p:cNvSpPr/>
          <p:nvPr/>
        </p:nvSpPr>
        <p:spPr>
          <a:xfrm>
            <a:off x="6382512" y="3566160"/>
            <a:ext cx="914400" cy="310896"/>
          </a:xfrm>
          <a:prstGeom prst="rect">
            <a:avLst/>
          </a:prstGeom>
          <a:solidFill>
            <a:srgbClr val="F3EEFC">
              <a:alpha val="12000"/>
            </a:srgbClr>
          </a:solidFill>
          <a:ln w="12700">
            <a:solidFill>
              <a:srgbClr val="FFFFFF">
                <a:alpha val="12000"/>
              </a:srgbClr>
            </a:solidFill>
            <a:prstDash val="solid"/>
          </a:ln>
        </p:spPr>
      </p:sp>
      <p:sp>
        <p:nvSpPr>
          <p:cNvPr id="82" name="Shape 80"/>
          <p:cNvSpPr/>
          <p:nvPr/>
        </p:nvSpPr>
        <p:spPr>
          <a:xfrm>
            <a:off x="6638544" y="3611880"/>
            <a:ext cx="219456" cy="219456"/>
          </a:xfrm>
          <a:prstGeom prst="ellipse">
            <a:avLst/>
          </a:prstGeom>
          <a:solidFill>
            <a:srgbClr val="FFFFFF">
              <a:alpha val="25000"/>
            </a:srgbClr>
          </a:solidFill>
          <a:ln w="12700">
            <a:solidFill>
              <a:srgbClr val="DDD0F5"/>
            </a:solidFill>
            <a:prstDash val="solid"/>
          </a:ln>
        </p:spPr>
      </p:sp>
      <p:sp>
        <p:nvSpPr>
          <p:cNvPr id="83" name="Shape 81"/>
          <p:cNvSpPr/>
          <p:nvPr/>
        </p:nvSpPr>
        <p:spPr>
          <a:xfrm>
            <a:off x="7370064" y="3566160"/>
            <a:ext cx="914400" cy="310896"/>
          </a:xfrm>
          <a:prstGeom prst="rect">
            <a:avLst/>
          </a:prstGeom>
          <a:solidFill>
            <a:srgbClr val="F3EEFC">
              <a:alpha val="12000"/>
            </a:srgbClr>
          </a:solidFill>
          <a:ln w="12700">
            <a:solidFill>
              <a:srgbClr val="FFFFFF">
                <a:alpha val="12000"/>
              </a:srgbClr>
            </a:solidFill>
            <a:prstDash val="solid"/>
          </a:ln>
        </p:spPr>
      </p:sp>
      <p:sp>
        <p:nvSpPr>
          <p:cNvPr id="84" name="Shape 82"/>
          <p:cNvSpPr/>
          <p:nvPr/>
        </p:nvSpPr>
        <p:spPr>
          <a:xfrm>
            <a:off x="7626096" y="3611880"/>
            <a:ext cx="219456" cy="219456"/>
          </a:xfrm>
          <a:prstGeom prst="ellipse">
            <a:avLst/>
          </a:prstGeom>
          <a:solidFill>
            <a:srgbClr val="FFFFFF">
              <a:alpha val="25000"/>
            </a:srgbClr>
          </a:solidFill>
          <a:ln w="12700">
            <a:solidFill>
              <a:srgbClr val="DDD0F5"/>
            </a:solidFill>
            <a:prstDash val="solid"/>
          </a:ln>
        </p:spPr>
      </p:sp>
      <p:sp>
        <p:nvSpPr>
          <p:cNvPr id="85" name="Shape 83"/>
          <p:cNvSpPr/>
          <p:nvPr/>
        </p:nvSpPr>
        <p:spPr>
          <a:xfrm>
            <a:off x="8357616" y="3566160"/>
            <a:ext cx="731520" cy="310896"/>
          </a:xfrm>
          <a:prstGeom prst="rect">
            <a:avLst/>
          </a:prstGeom>
          <a:solidFill>
            <a:srgbClr val="F3EEFC">
              <a:alpha val="12000"/>
            </a:srgbClr>
          </a:solidFill>
          <a:ln w="12700">
            <a:solidFill>
              <a:srgbClr val="FFFFFF">
                <a:alpha val="12000"/>
              </a:srgbClr>
            </a:solidFill>
            <a:prstDash val="solid"/>
          </a:ln>
        </p:spPr>
      </p:sp>
      <p:sp>
        <p:nvSpPr>
          <p:cNvPr id="86" name="Shape 84"/>
          <p:cNvSpPr/>
          <p:nvPr/>
        </p:nvSpPr>
        <p:spPr>
          <a:xfrm>
            <a:off x="457200" y="3895344"/>
            <a:ext cx="3840480" cy="310896"/>
          </a:xfrm>
          <a:prstGeom prst="rect">
            <a:avLst/>
          </a:prstGeom>
          <a:solidFill>
            <a:srgbClr val="FFFFFF">
              <a:alpha val="12000"/>
            </a:srgbClr>
          </a:solidFill>
          <a:ln w="12700">
            <a:solidFill>
              <a:srgbClr val="FFFFFF">
                <a:alpha val="12000"/>
              </a:srgbClr>
            </a:solidFill>
            <a:prstDash val="solid"/>
          </a:ln>
        </p:spPr>
      </p:sp>
      <p:sp>
        <p:nvSpPr>
          <p:cNvPr id="87" name="Text 85"/>
          <p:cNvSpPr/>
          <p:nvPr/>
        </p:nvSpPr>
        <p:spPr>
          <a:xfrm>
            <a:off x="548640" y="3895344"/>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Ongoing Customer Support</a:t>
            </a:r>
            <a:endParaRPr lang="en-US" sz="1050" dirty="0"/>
          </a:p>
        </p:txBody>
      </p:sp>
      <p:sp>
        <p:nvSpPr>
          <p:cNvPr id="88" name="Shape 86"/>
          <p:cNvSpPr/>
          <p:nvPr/>
        </p:nvSpPr>
        <p:spPr>
          <a:xfrm>
            <a:off x="4407408" y="3895344"/>
            <a:ext cx="914400" cy="310896"/>
          </a:xfrm>
          <a:prstGeom prst="rect">
            <a:avLst/>
          </a:prstGeom>
          <a:solidFill>
            <a:srgbClr val="FFFFFF">
              <a:alpha val="12000"/>
            </a:srgbClr>
          </a:solidFill>
          <a:ln w="12700">
            <a:solidFill>
              <a:srgbClr val="FFFFFF">
                <a:alpha val="12000"/>
              </a:srgbClr>
            </a:solidFill>
            <a:prstDash val="solid"/>
          </a:ln>
        </p:spPr>
      </p:sp>
      <p:sp>
        <p:nvSpPr>
          <p:cNvPr id="89" name="Shape 87"/>
          <p:cNvSpPr/>
          <p:nvPr/>
        </p:nvSpPr>
        <p:spPr>
          <a:xfrm>
            <a:off x="4663440" y="3941064"/>
            <a:ext cx="219456" cy="219456"/>
          </a:xfrm>
          <a:prstGeom prst="ellipse">
            <a:avLst/>
          </a:prstGeom>
          <a:solidFill>
            <a:srgbClr val="FFFFFF">
              <a:alpha val="25000"/>
            </a:srgbClr>
          </a:solidFill>
          <a:ln w="12700">
            <a:solidFill>
              <a:srgbClr val="DDD0F5"/>
            </a:solidFill>
            <a:prstDash val="solid"/>
          </a:ln>
        </p:spPr>
      </p:sp>
      <p:sp>
        <p:nvSpPr>
          <p:cNvPr id="90" name="Shape 88"/>
          <p:cNvSpPr/>
          <p:nvPr/>
        </p:nvSpPr>
        <p:spPr>
          <a:xfrm>
            <a:off x="5394960" y="3895344"/>
            <a:ext cx="914400" cy="310896"/>
          </a:xfrm>
          <a:prstGeom prst="rect">
            <a:avLst/>
          </a:prstGeom>
          <a:solidFill>
            <a:srgbClr val="FFFFFF">
              <a:alpha val="12000"/>
            </a:srgbClr>
          </a:solidFill>
          <a:ln w="12700">
            <a:solidFill>
              <a:srgbClr val="FFFFFF">
                <a:alpha val="12000"/>
              </a:srgbClr>
            </a:solidFill>
            <a:prstDash val="solid"/>
          </a:ln>
        </p:spPr>
      </p:sp>
      <p:sp>
        <p:nvSpPr>
          <p:cNvPr id="91" name="Shape 89"/>
          <p:cNvSpPr/>
          <p:nvPr/>
        </p:nvSpPr>
        <p:spPr>
          <a:xfrm>
            <a:off x="5650992" y="3941064"/>
            <a:ext cx="219456" cy="219456"/>
          </a:xfrm>
          <a:prstGeom prst="ellipse">
            <a:avLst/>
          </a:prstGeom>
          <a:solidFill>
            <a:srgbClr val="FFFFFF">
              <a:alpha val="25000"/>
            </a:srgbClr>
          </a:solidFill>
          <a:ln w="12700">
            <a:solidFill>
              <a:srgbClr val="DDD0F5"/>
            </a:solidFill>
            <a:prstDash val="solid"/>
          </a:ln>
        </p:spPr>
      </p:sp>
      <p:sp>
        <p:nvSpPr>
          <p:cNvPr id="92" name="Shape 90"/>
          <p:cNvSpPr/>
          <p:nvPr/>
        </p:nvSpPr>
        <p:spPr>
          <a:xfrm>
            <a:off x="6382512" y="3895344"/>
            <a:ext cx="914400" cy="310896"/>
          </a:xfrm>
          <a:prstGeom prst="rect">
            <a:avLst/>
          </a:prstGeom>
          <a:solidFill>
            <a:srgbClr val="FFFFFF">
              <a:alpha val="12000"/>
            </a:srgbClr>
          </a:solidFill>
          <a:ln w="12700">
            <a:solidFill>
              <a:srgbClr val="FFFFFF">
                <a:alpha val="12000"/>
              </a:srgbClr>
            </a:solidFill>
            <a:prstDash val="solid"/>
          </a:ln>
        </p:spPr>
      </p:sp>
      <p:sp>
        <p:nvSpPr>
          <p:cNvPr id="93" name="Shape 91"/>
          <p:cNvSpPr/>
          <p:nvPr/>
        </p:nvSpPr>
        <p:spPr>
          <a:xfrm>
            <a:off x="6638544" y="3941064"/>
            <a:ext cx="219456" cy="219456"/>
          </a:xfrm>
          <a:prstGeom prst="ellipse">
            <a:avLst/>
          </a:prstGeom>
          <a:solidFill>
            <a:srgbClr val="FFFFFF">
              <a:alpha val="25000"/>
            </a:srgbClr>
          </a:solidFill>
          <a:ln w="12700">
            <a:solidFill>
              <a:srgbClr val="DDD0F5"/>
            </a:solidFill>
            <a:prstDash val="solid"/>
          </a:ln>
        </p:spPr>
      </p:sp>
      <p:sp>
        <p:nvSpPr>
          <p:cNvPr id="94" name="Shape 92"/>
          <p:cNvSpPr/>
          <p:nvPr/>
        </p:nvSpPr>
        <p:spPr>
          <a:xfrm>
            <a:off x="7370064" y="3895344"/>
            <a:ext cx="914400" cy="310896"/>
          </a:xfrm>
          <a:prstGeom prst="rect">
            <a:avLst/>
          </a:prstGeom>
          <a:solidFill>
            <a:srgbClr val="FFFFFF">
              <a:alpha val="12000"/>
            </a:srgbClr>
          </a:solidFill>
          <a:ln w="12700">
            <a:solidFill>
              <a:srgbClr val="FFFFFF">
                <a:alpha val="12000"/>
              </a:srgbClr>
            </a:solidFill>
            <a:prstDash val="solid"/>
          </a:ln>
        </p:spPr>
      </p:sp>
      <p:sp>
        <p:nvSpPr>
          <p:cNvPr id="95" name="Shape 93"/>
          <p:cNvSpPr/>
          <p:nvPr/>
        </p:nvSpPr>
        <p:spPr>
          <a:xfrm>
            <a:off x="7626096" y="3941064"/>
            <a:ext cx="219456" cy="219456"/>
          </a:xfrm>
          <a:prstGeom prst="ellipse">
            <a:avLst/>
          </a:prstGeom>
          <a:solidFill>
            <a:srgbClr val="FFFFFF">
              <a:alpha val="25000"/>
            </a:srgbClr>
          </a:solidFill>
          <a:ln w="12700">
            <a:solidFill>
              <a:srgbClr val="DDD0F5"/>
            </a:solidFill>
            <a:prstDash val="solid"/>
          </a:ln>
        </p:spPr>
      </p:sp>
      <p:sp>
        <p:nvSpPr>
          <p:cNvPr id="96" name="Shape 94"/>
          <p:cNvSpPr/>
          <p:nvPr/>
        </p:nvSpPr>
        <p:spPr>
          <a:xfrm>
            <a:off x="8357616" y="3895344"/>
            <a:ext cx="731520" cy="310896"/>
          </a:xfrm>
          <a:prstGeom prst="rect">
            <a:avLst/>
          </a:prstGeom>
          <a:solidFill>
            <a:srgbClr val="FFFFFF">
              <a:alpha val="12000"/>
            </a:srgbClr>
          </a:solidFill>
          <a:ln w="12700">
            <a:solidFill>
              <a:srgbClr val="FFFFFF">
                <a:alpha val="12000"/>
              </a:srgbClr>
            </a:solidFill>
            <a:prstDash val="solid"/>
          </a:ln>
        </p:spPr>
      </p:sp>
      <p:sp>
        <p:nvSpPr>
          <p:cNvPr id="97" name="Shape 95"/>
          <p:cNvSpPr/>
          <p:nvPr/>
        </p:nvSpPr>
        <p:spPr>
          <a:xfrm>
            <a:off x="457200" y="4224528"/>
            <a:ext cx="3840480" cy="310896"/>
          </a:xfrm>
          <a:prstGeom prst="rect">
            <a:avLst/>
          </a:prstGeom>
          <a:solidFill>
            <a:srgbClr val="F3EEFC">
              <a:alpha val="12000"/>
            </a:srgbClr>
          </a:solidFill>
          <a:ln w="12700">
            <a:solidFill>
              <a:srgbClr val="FFFFFF">
                <a:alpha val="12000"/>
              </a:srgbClr>
            </a:solidFill>
            <a:prstDash val="solid"/>
          </a:ln>
        </p:spPr>
      </p:sp>
      <p:sp>
        <p:nvSpPr>
          <p:cNvPr id="98" name="Text 96"/>
          <p:cNvSpPr/>
          <p:nvPr/>
        </p:nvSpPr>
        <p:spPr>
          <a:xfrm>
            <a:off x="548640" y="4224528"/>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Reference / Customer Satisfaction</a:t>
            </a:r>
            <a:endParaRPr lang="en-US" sz="1050" dirty="0"/>
          </a:p>
        </p:txBody>
      </p:sp>
      <p:sp>
        <p:nvSpPr>
          <p:cNvPr id="99" name="Shape 97"/>
          <p:cNvSpPr/>
          <p:nvPr/>
        </p:nvSpPr>
        <p:spPr>
          <a:xfrm>
            <a:off x="4407408" y="4224528"/>
            <a:ext cx="914400" cy="310896"/>
          </a:xfrm>
          <a:prstGeom prst="rect">
            <a:avLst/>
          </a:prstGeom>
          <a:solidFill>
            <a:srgbClr val="F3EEFC">
              <a:alpha val="12000"/>
            </a:srgbClr>
          </a:solidFill>
          <a:ln w="12700">
            <a:solidFill>
              <a:srgbClr val="FFFFFF">
                <a:alpha val="12000"/>
              </a:srgbClr>
            </a:solidFill>
            <a:prstDash val="solid"/>
          </a:ln>
        </p:spPr>
      </p:sp>
      <p:sp>
        <p:nvSpPr>
          <p:cNvPr id="100" name="Shape 98"/>
          <p:cNvSpPr/>
          <p:nvPr/>
        </p:nvSpPr>
        <p:spPr>
          <a:xfrm>
            <a:off x="4663440" y="4270248"/>
            <a:ext cx="219456" cy="219456"/>
          </a:xfrm>
          <a:prstGeom prst="ellipse">
            <a:avLst/>
          </a:prstGeom>
          <a:solidFill>
            <a:srgbClr val="FFFFFF">
              <a:alpha val="25000"/>
            </a:srgbClr>
          </a:solidFill>
          <a:ln w="12700">
            <a:solidFill>
              <a:srgbClr val="DDD0F5"/>
            </a:solidFill>
            <a:prstDash val="solid"/>
          </a:ln>
        </p:spPr>
      </p:sp>
      <p:sp>
        <p:nvSpPr>
          <p:cNvPr id="101" name="Shape 99"/>
          <p:cNvSpPr/>
          <p:nvPr/>
        </p:nvSpPr>
        <p:spPr>
          <a:xfrm>
            <a:off x="5394960" y="4224528"/>
            <a:ext cx="914400" cy="310896"/>
          </a:xfrm>
          <a:prstGeom prst="rect">
            <a:avLst/>
          </a:prstGeom>
          <a:solidFill>
            <a:srgbClr val="F3EEFC">
              <a:alpha val="12000"/>
            </a:srgbClr>
          </a:solidFill>
          <a:ln w="12700">
            <a:solidFill>
              <a:srgbClr val="FFFFFF">
                <a:alpha val="12000"/>
              </a:srgbClr>
            </a:solidFill>
            <a:prstDash val="solid"/>
          </a:ln>
        </p:spPr>
      </p:sp>
      <p:sp>
        <p:nvSpPr>
          <p:cNvPr id="102" name="Shape 100"/>
          <p:cNvSpPr/>
          <p:nvPr/>
        </p:nvSpPr>
        <p:spPr>
          <a:xfrm>
            <a:off x="5650992" y="4270248"/>
            <a:ext cx="219456" cy="219456"/>
          </a:xfrm>
          <a:prstGeom prst="ellipse">
            <a:avLst/>
          </a:prstGeom>
          <a:solidFill>
            <a:srgbClr val="FFFFFF">
              <a:alpha val="25000"/>
            </a:srgbClr>
          </a:solidFill>
          <a:ln w="12700">
            <a:solidFill>
              <a:srgbClr val="DDD0F5"/>
            </a:solidFill>
            <a:prstDash val="solid"/>
          </a:ln>
        </p:spPr>
      </p:sp>
      <p:sp>
        <p:nvSpPr>
          <p:cNvPr id="103" name="Shape 101"/>
          <p:cNvSpPr/>
          <p:nvPr/>
        </p:nvSpPr>
        <p:spPr>
          <a:xfrm>
            <a:off x="6382512" y="4224528"/>
            <a:ext cx="914400" cy="310896"/>
          </a:xfrm>
          <a:prstGeom prst="rect">
            <a:avLst/>
          </a:prstGeom>
          <a:solidFill>
            <a:srgbClr val="F3EEFC">
              <a:alpha val="12000"/>
            </a:srgbClr>
          </a:solidFill>
          <a:ln w="12700">
            <a:solidFill>
              <a:srgbClr val="FFFFFF">
                <a:alpha val="12000"/>
              </a:srgbClr>
            </a:solidFill>
            <a:prstDash val="solid"/>
          </a:ln>
        </p:spPr>
      </p:sp>
      <p:sp>
        <p:nvSpPr>
          <p:cNvPr id="104" name="Shape 102"/>
          <p:cNvSpPr/>
          <p:nvPr/>
        </p:nvSpPr>
        <p:spPr>
          <a:xfrm>
            <a:off x="6638544" y="4270248"/>
            <a:ext cx="219456" cy="219456"/>
          </a:xfrm>
          <a:prstGeom prst="ellipse">
            <a:avLst/>
          </a:prstGeom>
          <a:solidFill>
            <a:srgbClr val="FFFFFF">
              <a:alpha val="25000"/>
            </a:srgbClr>
          </a:solidFill>
          <a:ln w="12700">
            <a:solidFill>
              <a:srgbClr val="DDD0F5"/>
            </a:solidFill>
            <a:prstDash val="solid"/>
          </a:ln>
        </p:spPr>
      </p:sp>
      <p:sp>
        <p:nvSpPr>
          <p:cNvPr id="105" name="Shape 103"/>
          <p:cNvSpPr/>
          <p:nvPr/>
        </p:nvSpPr>
        <p:spPr>
          <a:xfrm>
            <a:off x="7370064" y="4224528"/>
            <a:ext cx="914400" cy="310896"/>
          </a:xfrm>
          <a:prstGeom prst="rect">
            <a:avLst/>
          </a:prstGeom>
          <a:solidFill>
            <a:srgbClr val="F3EEFC">
              <a:alpha val="12000"/>
            </a:srgbClr>
          </a:solidFill>
          <a:ln w="12700">
            <a:solidFill>
              <a:srgbClr val="FFFFFF">
                <a:alpha val="12000"/>
              </a:srgbClr>
            </a:solidFill>
            <a:prstDash val="solid"/>
          </a:ln>
        </p:spPr>
      </p:sp>
      <p:sp>
        <p:nvSpPr>
          <p:cNvPr id="106" name="Shape 104"/>
          <p:cNvSpPr/>
          <p:nvPr/>
        </p:nvSpPr>
        <p:spPr>
          <a:xfrm>
            <a:off x="7626096" y="4270248"/>
            <a:ext cx="219456" cy="219456"/>
          </a:xfrm>
          <a:prstGeom prst="ellipse">
            <a:avLst/>
          </a:prstGeom>
          <a:solidFill>
            <a:srgbClr val="FFFFFF">
              <a:alpha val="25000"/>
            </a:srgbClr>
          </a:solidFill>
          <a:ln w="12700">
            <a:solidFill>
              <a:srgbClr val="DDD0F5"/>
            </a:solidFill>
            <a:prstDash val="solid"/>
          </a:ln>
        </p:spPr>
      </p:sp>
      <p:sp>
        <p:nvSpPr>
          <p:cNvPr id="107" name="Shape 105"/>
          <p:cNvSpPr/>
          <p:nvPr/>
        </p:nvSpPr>
        <p:spPr>
          <a:xfrm>
            <a:off x="8357616" y="4224528"/>
            <a:ext cx="731520" cy="310896"/>
          </a:xfrm>
          <a:prstGeom prst="rect">
            <a:avLst/>
          </a:prstGeom>
          <a:solidFill>
            <a:srgbClr val="F3EEFC">
              <a:alpha val="12000"/>
            </a:srgbClr>
          </a:solidFill>
          <a:ln w="12700">
            <a:solidFill>
              <a:srgbClr val="FFFFFF">
                <a:alpha val="12000"/>
              </a:srgbClr>
            </a:solidFill>
            <a:prstDash val="solid"/>
          </a:ln>
        </p:spPr>
      </p:sp>
      <p:sp>
        <p:nvSpPr>
          <p:cNvPr id="108" name="Shape 106"/>
          <p:cNvSpPr/>
          <p:nvPr/>
        </p:nvSpPr>
        <p:spPr>
          <a:xfrm>
            <a:off x="457200" y="4553712"/>
            <a:ext cx="3840480" cy="310896"/>
          </a:xfrm>
          <a:prstGeom prst="rect">
            <a:avLst/>
          </a:prstGeom>
          <a:solidFill>
            <a:srgbClr val="FFFFFF">
              <a:alpha val="12000"/>
            </a:srgbClr>
          </a:solidFill>
          <a:ln w="12700">
            <a:solidFill>
              <a:srgbClr val="FFFFFF">
                <a:alpha val="12000"/>
              </a:srgbClr>
            </a:solidFill>
            <a:prstDash val="solid"/>
          </a:ln>
        </p:spPr>
      </p:sp>
      <p:sp>
        <p:nvSpPr>
          <p:cNvPr id="109" name="Text 107"/>
          <p:cNvSpPr/>
          <p:nvPr/>
        </p:nvSpPr>
        <p:spPr>
          <a:xfrm>
            <a:off x="548640" y="4553712"/>
            <a:ext cx="3657600" cy="310896"/>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Overall Mission Fit</a:t>
            </a:r>
            <a:endParaRPr lang="en-US" sz="1050" dirty="0"/>
          </a:p>
        </p:txBody>
      </p:sp>
      <p:sp>
        <p:nvSpPr>
          <p:cNvPr id="110" name="Shape 108"/>
          <p:cNvSpPr/>
          <p:nvPr/>
        </p:nvSpPr>
        <p:spPr>
          <a:xfrm>
            <a:off x="4407408" y="4553712"/>
            <a:ext cx="914400" cy="310896"/>
          </a:xfrm>
          <a:prstGeom prst="rect">
            <a:avLst/>
          </a:prstGeom>
          <a:solidFill>
            <a:srgbClr val="FFFFFF">
              <a:alpha val="12000"/>
            </a:srgbClr>
          </a:solidFill>
          <a:ln w="12700">
            <a:solidFill>
              <a:srgbClr val="FFFFFF">
                <a:alpha val="12000"/>
              </a:srgbClr>
            </a:solidFill>
            <a:prstDash val="solid"/>
          </a:ln>
        </p:spPr>
      </p:sp>
      <p:sp>
        <p:nvSpPr>
          <p:cNvPr id="111" name="Shape 109"/>
          <p:cNvSpPr/>
          <p:nvPr/>
        </p:nvSpPr>
        <p:spPr>
          <a:xfrm>
            <a:off x="4663440" y="4599432"/>
            <a:ext cx="219456" cy="219456"/>
          </a:xfrm>
          <a:prstGeom prst="ellipse">
            <a:avLst/>
          </a:prstGeom>
          <a:solidFill>
            <a:srgbClr val="FFFFFF">
              <a:alpha val="25000"/>
            </a:srgbClr>
          </a:solidFill>
          <a:ln w="12700">
            <a:solidFill>
              <a:srgbClr val="DDD0F5"/>
            </a:solidFill>
            <a:prstDash val="solid"/>
          </a:ln>
        </p:spPr>
      </p:sp>
      <p:sp>
        <p:nvSpPr>
          <p:cNvPr id="112" name="Shape 110"/>
          <p:cNvSpPr/>
          <p:nvPr/>
        </p:nvSpPr>
        <p:spPr>
          <a:xfrm>
            <a:off x="5394960" y="4553712"/>
            <a:ext cx="914400" cy="310896"/>
          </a:xfrm>
          <a:prstGeom prst="rect">
            <a:avLst/>
          </a:prstGeom>
          <a:solidFill>
            <a:srgbClr val="FFFFFF">
              <a:alpha val="12000"/>
            </a:srgbClr>
          </a:solidFill>
          <a:ln w="12700">
            <a:solidFill>
              <a:srgbClr val="FFFFFF">
                <a:alpha val="12000"/>
              </a:srgbClr>
            </a:solidFill>
            <a:prstDash val="solid"/>
          </a:ln>
        </p:spPr>
      </p:sp>
      <p:sp>
        <p:nvSpPr>
          <p:cNvPr id="113" name="Shape 111"/>
          <p:cNvSpPr/>
          <p:nvPr/>
        </p:nvSpPr>
        <p:spPr>
          <a:xfrm>
            <a:off x="5650992" y="4599432"/>
            <a:ext cx="219456" cy="219456"/>
          </a:xfrm>
          <a:prstGeom prst="ellipse">
            <a:avLst/>
          </a:prstGeom>
          <a:solidFill>
            <a:srgbClr val="FFFFFF">
              <a:alpha val="25000"/>
            </a:srgbClr>
          </a:solidFill>
          <a:ln w="12700">
            <a:solidFill>
              <a:srgbClr val="DDD0F5"/>
            </a:solidFill>
            <a:prstDash val="solid"/>
          </a:ln>
        </p:spPr>
      </p:sp>
      <p:sp>
        <p:nvSpPr>
          <p:cNvPr id="114" name="Shape 112"/>
          <p:cNvSpPr/>
          <p:nvPr/>
        </p:nvSpPr>
        <p:spPr>
          <a:xfrm>
            <a:off x="6382512" y="4553712"/>
            <a:ext cx="914400" cy="310896"/>
          </a:xfrm>
          <a:prstGeom prst="rect">
            <a:avLst/>
          </a:prstGeom>
          <a:solidFill>
            <a:srgbClr val="FFFFFF">
              <a:alpha val="12000"/>
            </a:srgbClr>
          </a:solidFill>
          <a:ln w="12700">
            <a:solidFill>
              <a:srgbClr val="FFFFFF">
                <a:alpha val="12000"/>
              </a:srgbClr>
            </a:solidFill>
            <a:prstDash val="solid"/>
          </a:ln>
        </p:spPr>
      </p:sp>
      <p:sp>
        <p:nvSpPr>
          <p:cNvPr id="115" name="Shape 113"/>
          <p:cNvSpPr/>
          <p:nvPr/>
        </p:nvSpPr>
        <p:spPr>
          <a:xfrm>
            <a:off x="6638544" y="4599432"/>
            <a:ext cx="219456" cy="219456"/>
          </a:xfrm>
          <a:prstGeom prst="ellipse">
            <a:avLst/>
          </a:prstGeom>
          <a:solidFill>
            <a:srgbClr val="FFFFFF">
              <a:alpha val="25000"/>
            </a:srgbClr>
          </a:solidFill>
          <a:ln w="12700">
            <a:solidFill>
              <a:srgbClr val="DDD0F5"/>
            </a:solidFill>
            <a:prstDash val="solid"/>
          </a:ln>
        </p:spPr>
      </p:sp>
      <p:sp>
        <p:nvSpPr>
          <p:cNvPr id="116" name="Shape 114"/>
          <p:cNvSpPr/>
          <p:nvPr/>
        </p:nvSpPr>
        <p:spPr>
          <a:xfrm>
            <a:off x="7370064" y="4553712"/>
            <a:ext cx="914400" cy="310896"/>
          </a:xfrm>
          <a:prstGeom prst="rect">
            <a:avLst/>
          </a:prstGeom>
          <a:solidFill>
            <a:srgbClr val="FFFFFF">
              <a:alpha val="12000"/>
            </a:srgbClr>
          </a:solidFill>
          <a:ln w="12700">
            <a:solidFill>
              <a:srgbClr val="FFFFFF">
                <a:alpha val="12000"/>
              </a:srgbClr>
            </a:solidFill>
            <a:prstDash val="solid"/>
          </a:ln>
        </p:spPr>
      </p:sp>
      <p:sp>
        <p:nvSpPr>
          <p:cNvPr id="117" name="Shape 115"/>
          <p:cNvSpPr/>
          <p:nvPr/>
        </p:nvSpPr>
        <p:spPr>
          <a:xfrm>
            <a:off x="7626096" y="4599432"/>
            <a:ext cx="219456" cy="219456"/>
          </a:xfrm>
          <a:prstGeom prst="ellipse">
            <a:avLst/>
          </a:prstGeom>
          <a:solidFill>
            <a:srgbClr val="FFFFFF">
              <a:alpha val="25000"/>
            </a:srgbClr>
          </a:solidFill>
          <a:ln w="12700">
            <a:solidFill>
              <a:srgbClr val="DDD0F5"/>
            </a:solidFill>
            <a:prstDash val="solid"/>
          </a:ln>
        </p:spPr>
      </p:sp>
      <p:sp>
        <p:nvSpPr>
          <p:cNvPr id="118" name="Shape 116"/>
          <p:cNvSpPr/>
          <p:nvPr/>
        </p:nvSpPr>
        <p:spPr>
          <a:xfrm>
            <a:off x="8357616" y="4553712"/>
            <a:ext cx="731520" cy="310896"/>
          </a:xfrm>
          <a:prstGeom prst="rect">
            <a:avLst/>
          </a:prstGeom>
          <a:solidFill>
            <a:srgbClr val="FFFFFF">
              <a:alpha val="12000"/>
            </a:srgbClr>
          </a:solidFill>
          <a:ln w="12700">
            <a:solidFill>
              <a:srgbClr val="FFFFFF">
                <a:alpha val="12000"/>
              </a:srgbClr>
            </a:solidFill>
            <a:prstDash val="solid"/>
          </a:ln>
        </p:spPr>
      </p:sp>
      <p:sp>
        <p:nvSpPr>
          <p:cNvPr id="119" name="Shape 117"/>
          <p:cNvSpPr/>
          <p:nvPr/>
        </p:nvSpPr>
        <p:spPr>
          <a:xfrm>
            <a:off x="457200" y="4882896"/>
            <a:ext cx="8631936" cy="347472"/>
          </a:xfrm>
          <a:prstGeom prst="rect">
            <a:avLst/>
          </a:prstGeom>
          <a:solidFill>
            <a:srgbClr val="D97706"/>
          </a:solidFill>
          <a:ln w="12700">
            <a:solidFill>
              <a:srgbClr val="D97706"/>
            </a:solidFill>
            <a:prstDash val="solid"/>
          </a:ln>
        </p:spPr>
      </p:sp>
      <p:sp>
        <p:nvSpPr>
          <p:cNvPr id="120" name="Text 118"/>
          <p:cNvSpPr/>
          <p:nvPr/>
        </p:nvSpPr>
        <p:spPr>
          <a:xfrm>
            <a:off x="548640" y="4882896"/>
            <a:ext cx="3657600" cy="347472"/>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TOTAL SCORE (36 possible)</a:t>
            </a:r>
            <a:endParaRPr lang="en-US" sz="1050" dirty="0"/>
          </a:p>
        </p:txBody>
      </p:sp>
      <p:sp>
        <p:nvSpPr>
          <p:cNvPr id="121" name="Text 119"/>
          <p:cNvSpPr/>
          <p:nvPr/>
        </p:nvSpPr>
        <p:spPr>
          <a:xfrm>
            <a:off x="4407408" y="4882896"/>
            <a:ext cx="4681728" cy="347472"/>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    /36]</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WHO WE ARE</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About Our Registry</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Shape 4"/>
          <p:cNvSpPr/>
          <p:nvPr/>
        </p:nvSpPr>
        <p:spPr>
          <a:xfrm>
            <a:off x="457200" y="960120"/>
            <a:ext cx="2633472" cy="914400"/>
          </a:xfrm>
          <a:prstGeom prst="roundRect">
            <a:avLst>
              <a:gd name="adj" fmla="val 14000"/>
            </a:avLst>
          </a:prstGeom>
          <a:solidFill>
            <a:srgbClr val="4C1D95"/>
          </a:solidFill>
          <a:ln w="12700">
            <a:solidFill>
              <a:srgbClr val="4C1D95"/>
            </a:solidFill>
            <a:prstDash val="solid"/>
          </a:ln>
          <a:effectLst>
            <a:outerShdw sx="100000" sy="100000" kx="0" ky="0" algn="bl" rotWithShape="0" blurRad="101600" dist="38100" dir="8100000">
              <a:srgbClr val="000000">
                <a:alpha val="10000"/>
              </a:srgbClr>
            </a:outerShdw>
          </a:effectLst>
        </p:spPr>
      </p:sp>
      <p:sp>
        <p:nvSpPr>
          <p:cNvPr id="7" name="Text 5"/>
          <p:cNvSpPr/>
          <p:nvPr/>
        </p:nvSpPr>
        <p:spPr>
          <a:xfrm>
            <a:off x="585216" y="1005840"/>
            <a:ext cx="2377440" cy="274320"/>
          </a:xfrm>
          <a:prstGeom prst="rect">
            <a:avLst/>
          </a:prstGeom>
          <a:noFill/>
          <a:ln/>
        </p:spPr>
        <p:txBody>
          <a:bodyPr wrap="square" lIns="0" tIns="0" rIns="0" bIns="0" rtlCol="0" anchor="ctr"/>
          <a:lstStyle/>
          <a:p>
            <a:pPr indent="0" marL="0">
              <a:buNone/>
            </a:pPr>
            <a:r>
              <a:rPr lang="en-US" sz="950" b="1" spc="50" kern="0" dirty="0">
                <a:solidFill>
                  <a:srgbClr val="DDD0F5"/>
                </a:solidFill>
                <a:latin typeface="Calibri" pitchFamily="34" charset="0"/>
                <a:ea typeface="Calibri" pitchFamily="34" charset="-122"/>
                <a:cs typeface="Calibri" pitchFamily="34" charset="-120"/>
              </a:rPr>
              <a:t>Registry Name</a:t>
            </a:r>
            <a:endParaRPr lang="en-US" sz="950" dirty="0"/>
          </a:p>
        </p:txBody>
      </p:sp>
      <p:sp>
        <p:nvSpPr>
          <p:cNvPr id="8" name="Text 6"/>
          <p:cNvSpPr/>
          <p:nvPr/>
        </p:nvSpPr>
        <p:spPr>
          <a:xfrm>
            <a:off x="585216" y="1298448"/>
            <a:ext cx="2377440" cy="45720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[Full registry name]</a:t>
            </a:r>
            <a:endParaRPr lang="en-US" sz="1300" dirty="0"/>
          </a:p>
        </p:txBody>
      </p:sp>
      <p:sp>
        <p:nvSpPr>
          <p:cNvPr id="9" name="Shape 7"/>
          <p:cNvSpPr/>
          <p:nvPr/>
        </p:nvSpPr>
        <p:spPr>
          <a:xfrm>
            <a:off x="3273552" y="960120"/>
            <a:ext cx="2633472" cy="914400"/>
          </a:xfrm>
          <a:prstGeom prst="roundRect">
            <a:avLst>
              <a:gd name="adj" fmla="val 14000"/>
            </a:avLst>
          </a:prstGeom>
          <a:solidFill>
            <a:srgbClr val="4C1D95"/>
          </a:solidFill>
          <a:ln w="12700">
            <a:solidFill>
              <a:srgbClr val="4C1D95"/>
            </a:solidFill>
            <a:prstDash val="solid"/>
          </a:ln>
          <a:effectLst>
            <a:outerShdw sx="100000" sy="100000" kx="0" ky="0" algn="bl" rotWithShape="0" blurRad="101600" dist="38100" dir="8100000">
              <a:srgbClr val="000000">
                <a:alpha val="10000"/>
              </a:srgbClr>
            </a:outerShdw>
          </a:effectLst>
        </p:spPr>
      </p:sp>
      <p:sp>
        <p:nvSpPr>
          <p:cNvPr id="10" name="Text 8"/>
          <p:cNvSpPr/>
          <p:nvPr/>
        </p:nvSpPr>
        <p:spPr>
          <a:xfrm>
            <a:off x="3401568" y="1005840"/>
            <a:ext cx="2377440" cy="274320"/>
          </a:xfrm>
          <a:prstGeom prst="rect">
            <a:avLst/>
          </a:prstGeom>
          <a:noFill/>
          <a:ln/>
        </p:spPr>
        <p:txBody>
          <a:bodyPr wrap="square" lIns="0" tIns="0" rIns="0" bIns="0" rtlCol="0" anchor="ctr"/>
          <a:lstStyle/>
          <a:p>
            <a:pPr indent="0" marL="0">
              <a:buNone/>
            </a:pPr>
            <a:r>
              <a:rPr lang="en-US" sz="950" b="1" spc="50" kern="0" dirty="0">
                <a:solidFill>
                  <a:srgbClr val="DDD0F5"/>
                </a:solidFill>
                <a:latin typeface="Calibri" pitchFamily="34" charset="0"/>
                <a:ea typeface="Calibri" pitchFamily="34" charset="-122"/>
                <a:cs typeface="Calibri" pitchFamily="34" charset="-120"/>
              </a:rPr>
              <a:t>Disease / Condition</a:t>
            </a:r>
            <a:endParaRPr lang="en-US" sz="950" dirty="0"/>
          </a:p>
        </p:txBody>
      </p:sp>
      <p:sp>
        <p:nvSpPr>
          <p:cNvPr id="11" name="Text 9"/>
          <p:cNvSpPr/>
          <p:nvPr/>
        </p:nvSpPr>
        <p:spPr>
          <a:xfrm>
            <a:off x="3401568" y="1298448"/>
            <a:ext cx="2377440" cy="45720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[e.g. ALS, Rare epilepsy]</a:t>
            </a:r>
            <a:endParaRPr lang="en-US" sz="1300" dirty="0"/>
          </a:p>
        </p:txBody>
      </p:sp>
      <p:sp>
        <p:nvSpPr>
          <p:cNvPr id="12" name="Shape 10"/>
          <p:cNvSpPr/>
          <p:nvPr/>
        </p:nvSpPr>
        <p:spPr>
          <a:xfrm>
            <a:off x="6089904" y="960120"/>
            <a:ext cx="2633472" cy="914400"/>
          </a:xfrm>
          <a:prstGeom prst="roundRect">
            <a:avLst>
              <a:gd name="adj" fmla="val 14000"/>
            </a:avLst>
          </a:prstGeom>
          <a:solidFill>
            <a:srgbClr val="4C1D95"/>
          </a:solidFill>
          <a:ln w="12700">
            <a:solidFill>
              <a:srgbClr val="4C1D95"/>
            </a:solidFill>
            <a:prstDash val="solid"/>
          </a:ln>
          <a:effectLst>
            <a:outerShdw sx="100000" sy="100000" kx="0" ky="0" algn="bl" rotWithShape="0" blurRad="101600" dist="38100" dir="8100000">
              <a:srgbClr val="000000">
                <a:alpha val="10000"/>
              </a:srgbClr>
            </a:outerShdw>
          </a:effectLst>
        </p:spPr>
      </p:sp>
      <p:sp>
        <p:nvSpPr>
          <p:cNvPr id="13" name="Text 11"/>
          <p:cNvSpPr/>
          <p:nvPr/>
        </p:nvSpPr>
        <p:spPr>
          <a:xfrm>
            <a:off x="6217920" y="1005840"/>
            <a:ext cx="2377440" cy="274320"/>
          </a:xfrm>
          <a:prstGeom prst="rect">
            <a:avLst/>
          </a:prstGeom>
          <a:noFill/>
          <a:ln/>
        </p:spPr>
        <p:txBody>
          <a:bodyPr wrap="square" lIns="0" tIns="0" rIns="0" bIns="0" rtlCol="0" anchor="ctr"/>
          <a:lstStyle/>
          <a:p>
            <a:pPr indent="0" marL="0">
              <a:buNone/>
            </a:pPr>
            <a:r>
              <a:rPr lang="en-US" sz="950" b="1" spc="50" kern="0" dirty="0">
                <a:solidFill>
                  <a:srgbClr val="DDD0F5"/>
                </a:solidFill>
                <a:latin typeface="Calibri" pitchFamily="34" charset="0"/>
                <a:ea typeface="Calibri" pitchFamily="34" charset="-122"/>
                <a:cs typeface="Calibri" pitchFamily="34" charset="-120"/>
              </a:rPr>
              <a:t>Organization</a:t>
            </a:r>
            <a:endParaRPr lang="en-US" sz="950" dirty="0"/>
          </a:p>
        </p:txBody>
      </p:sp>
      <p:sp>
        <p:nvSpPr>
          <p:cNvPr id="14" name="Text 12"/>
          <p:cNvSpPr/>
          <p:nvPr/>
        </p:nvSpPr>
        <p:spPr>
          <a:xfrm>
            <a:off x="6217920" y="1298448"/>
            <a:ext cx="2377440" cy="45720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[Your org / advocacy group name]</a:t>
            </a:r>
            <a:endParaRPr lang="en-US" sz="1300" dirty="0"/>
          </a:p>
        </p:txBody>
      </p:sp>
      <p:sp>
        <p:nvSpPr>
          <p:cNvPr id="15" name="Shape 13"/>
          <p:cNvSpPr/>
          <p:nvPr/>
        </p:nvSpPr>
        <p:spPr>
          <a:xfrm>
            <a:off x="457200" y="2011680"/>
            <a:ext cx="2011680" cy="402336"/>
          </a:xfrm>
          <a:prstGeom prst="rect">
            <a:avLst/>
          </a:prstGeom>
          <a:solidFill>
            <a:srgbClr val="4C1D95"/>
          </a:solidFill>
          <a:ln w="12700">
            <a:solidFill>
              <a:srgbClr val="4C1D95"/>
            </a:solidFill>
            <a:prstDash val="solid"/>
          </a:ln>
        </p:spPr>
      </p:sp>
      <p:sp>
        <p:nvSpPr>
          <p:cNvPr id="16" name="Text 14"/>
          <p:cNvSpPr/>
          <p:nvPr/>
        </p:nvSpPr>
        <p:spPr>
          <a:xfrm>
            <a:off x="457200" y="2011680"/>
            <a:ext cx="201168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Registry Purpose</a:t>
            </a:r>
            <a:endParaRPr lang="en-US" sz="1100" dirty="0"/>
          </a:p>
        </p:txBody>
      </p:sp>
      <p:sp>
        <p:nvSpPr>
          <p:cNvPr id="17" name="Shape 15"/>
          <p:cNvSpPr/>
          <p:nvPr/>
        </p:nvSpPr>
        <p:spPr>
          <a:xfrm>
            <a:off x="2560320" y="2011680"/>
            <a:ext cx="6126480" cy="402336"/>
          </a:xfrm>
          <a:prstGeom prst="rect">
            <a:avLst/>
          </a:prstGeom>
          <a:solidFill>
            <a:srgbClr val="FFFFFF"/>
          </a:solidFill>
          <a:ln w="19050">
            <a:solidFill>
              <a:srgbClr val="DDD0F5"/>
            </a:solidFill>
            <a:prstDash val="solid"/>
          </a:ln>
        </p:spPr>
      </p:sp>
      <p:sp>
        <p:nvSpPr>
          <p:cNvPr id="18" name="Text 16"/>
          <p:cNvSpPr/>
          <p:nvPr/>
        </p:nvSpPr>
        <p:spPr>
          <a:xfrm>
            <a:off x="2596896" y="2011680"/>
            <a:ext cx="6053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[Natural history / clinical trial readiness / patient engagement / other]</a:t>
            </a:r>
            <a:endParaRPr lang="en-US" sz="1100" dirty="0"/>
          </a:p>
        </p:txBody>
      </p:sp>
      <p:sp>
        <p:nvSpPr>
          <p:cNvPr id="19" name="Shape 17"/>
          <p:cNvSpPr/>
          <p:nvPr/>
        </p:nvSpPr>
        <p:spPr>
          <a:xfrm>
            <a:off x="457200" y="2532888"/>
            <a:ext cx="2011680" cy="402336"/>
          </a:xfrm>
          <a:prstGeom prst="rect">
            <a:avLst/>
          </a:prstGeom>
          <a:solidFill>
            <a:srgbClr val="4C1D95"/>
          </a:solidFill>
          <a:ln w="12700">
            <a:solidFill>
              <a:srgbClr val="4C1D95"/>
            </a:solidFill>
            <a:prstDash val="solid"/>
          </a:ln>
        </p:spPr>
      </p:sp>
      <p:sp>
        <p:nvSpPr>
          <p:cNvPr id="20" name="Text 18"/>
          <p:cNvSpPr/>
          <p:nvPr/>
        </p:nvSpPr>
        <p:spPr>
          <a:xfrm>
            <a:off x="457200" y="2532888"/>
            <a:ext cx="201168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Year Founded</a:t>
            </a:r>
            <a:endParaRPr lang="en-US" sz="1100" dirty="0"/>
          </a:p>
        </p:txBody>
      </p:sp>
      <p:sp>
        <p:nvSpPr>
          <p:cNvPr id="21" name="Shape 19"/>
          <p:cNvSpPr/>
          <p:nvPr/>
        </p:nvSpPr>
        <p:spPr>
          <a:xfrm>
            <a:off x="2560320" y="2532888"/>
            <a:ext cx="6126480" cy="402336"/>
          </a:xfrm>
          <a:prstGeom prst="rect">
            <a:avLst/>
          </a:prstGeom>
          <a:solidFill>
            <a:srgbClr val="FFFFFF"/>
          </a:solidFill>
          <a:ln w="19050">
            <a:solidFill>
              <a:srgbClr val="DDD0F5"/>
            </a:solidFill>
            <a:prstDash val="solid"/>
          </a:ln>
        </p:spPr>
      </p:sp>
      <p:sp>
        <p:nvSpPr>
          <p:cNvPr id="22" name="Text 20"/>
          <p:cNvSpPr/>
          <p:nvPr/>
        </p:nvSpPr>
        <p:spPr>
          <a:xfrm>
            <a:off x="2596896" y="2532888"/>
            <a:ext cx="6053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2018]</a:t>
            </a:r>
            <a:endParaRPr lang="en-US" sz="1100" dirty="0"/>
          </a:p>
        </p:txBody>
      </p:sp>
      <p:sp>
        <p:nvSpPr>
          <p:cNvPr id="23" name="Shape 21"/>
          <p:cNvSpPr/>
          <p:nvPr/>
        </p:nvSpPr>
        <p:spPr>
          <a:xfrm>
            <a:off x="457200" y="3054096"/>
            <a:ext cx="2011680" cy="402336"/>
          </a:xfrm>
          <a:prstGeom prst="rect">
            <a:avLst/>
          </a:prstGeom>
          <a:solidFill>
            <a:srgbClr val="4C1D95"/>
          </a:solidFill>
          <a:ln w="12700">
            <a:solidFill>
              <a:srgbClr val="4C1D95"/>
            </a:solidFill>
            <a:prstDash val="solid"/>
          </a:ln>
        </p:spPr>
      </p:sp>
      <p:sp>
        <p:nvSpPr>
          <p:cNvPr id="24" name="Text 22"/>
          <p:cNvSpPr/>
          <p:nvPr/>
        </p:nvSpPr>
        <p:spPr>
          <a:xfrm>
            <a:off x="457200" y="3054096"/>
            <a:ext cx="201168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Current Participants</a:t>
            </a:r>
            <a:endParaRPr lang="en-US" sz="1100" dirty="0"/>
          </a:p>
        </p:txBody>
      </p:sp>
      <p:sp>
        <p:nvSpPr>
          <p:cNvPr id="25" name="Shape 23"/>
          <p:cNvSpPr/>
          <p:nvPr/>
        </p:nvSpPr>
        <p:spPr>
          <a:xfrm>
            <a:off x="2560320" y="3054096"/>
            <a:ext cx="6126480" cy="402336"/>
          </a:xfrm>
          <a:prstGeom prst="rect">
            <a:avLst/>
          </a:prstGeom>
          <a:solidFill>
            <a:srgbClr val="FFFFFF"/>
          </a:solidFill>
          <a:ln w="19050">
            <a:solidFill>
              <a:srgbClr val="DDD0F5"/>
            </a:solidFill>
            <a:prstDash val="solid"/>
          </a:ln>
        </p:spPr>
      </p:sp>
      <p:sp>
        <p:nvSpPr>
          <p:cNvPr id="26" name="Text 24"/>
          <p:cNvSpPr/>
          <p:nvPr/>
        </p:nvSpPr>
        <p:spPr>
          <a:xfrm>
            <a:off x="2596896" y="3054096"/>
            <a:ext cx="6053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450 participants, 120 caregivers]</a:t>
            </a:r>
            <a:endParaRPr lang="en-US" sz="1100" dirty="0"/>
          </a:p>
        </p:txBody>
      </p:sp>
      <p:sp>
        <p:nvSpPr>
          <p:cNvPr id="27" name="Shape 25"/>
          <p:cNvSpPr/>
          <p:nvPr/>
        </p:nvSpPr>
        <p:spPr>
          <a:xfrm>
            <a:off x="457200" y="3575304"/>
            <a:ext cx="2011680" cy="402336"/>
          </a:xfrm>
          <a:prstGeom prst="rect">
            <a:avLst/>
          </a:prstGeom>
          <a:solidFill>
            <a:srgbClr val="4C1D95"/>
          </a:solidFill>
          <a:ln w="12700">
            <a:solidFill>
              <a:srgbClr val="4C1D95"/>
            </a:solidFill>
            <a:prstDash val="solid"/>
          </a:ln>
        </p:spPr>
      </p:sp>
      <p:sp>
        <p:nvSpPr>
          <p:cNvPr id="28" name="Text 26"/>
          <p:cNvSpPr/>
          <p:nvPr/>
        </p:nvSpPr>
        <p:spPr>
          <a:xfrm>
            <a:off x="457200" y="3575304"/>
            <a:ext cx="201168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Geographic Scope</a:t>
            </a:r>
            <a:endParaRPr lang="en-US" sz="1100" dirty="0"/>
          </a:p>
        </p:txBody>
      </p:sp>
      <p:sp>
        <p:nvSpPr>
          <p:cNvPr id="29" name="Shape 27"/>
          <p:cNvSpPr/>
          <p:nvPr/>
        </p:nvSpPr>
        <p:spPr>
          <a:xfrm>
            <a:off x="2560320" y="3575304"/>
            <a:ext cx="6126480" cy="402336"/>
          </a:xfrm>
          <a:prstGeom prst="rect">
            <a:avLst/>
          </a:prstGeom>
          <a:solidFill>
            <a:srgbClr val="FFFFFF"/>
          </a:solidFill>
          <a:ln w="19050">
            <a:solidFill>
              <a:srgbClr val="DDD0F5"/>
            </a:solidFill>
            <a:prstDash val="solid"/>
          </a:ln>
        </p:spPr>
      </p:sp>
      <p:sp>
        <p:nvSpPr>
          <p:cNvPr id="30" name="Text 28"/>
          <p:cNvSpPr/>
          <p:nvPr/>
        </p:nvSpPr>
        <p:spPr>
          <a:xfrm>
            <a:off x="2596896" y="3575304"/>
            <a:ext cx="6053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U.S. only / North America / International]</a:t>
            </a:r>
            <a:endParaRPr lang="en-US" sz="1100" dirty="0"/>
          </a:p>
        </p:txBody>
      </p:sp>
      <p:sp>
        <p:nvSpPr>
          <p:cNvPr id="31" name="Shape 29"/>
          <p:cNvSpPr/>
          <p:nvPr/>
        </p:nvSpPr>
        <p:spPr>
          <a:xfrm>
            <a:off x="457200" y="4645152"/>
            <a:ext cx="8229600" cy="365760"/>
          </a:xfrm>
          <a:prstGeom prst="roundRect">
            <a:avLst>
              <a:gd name="adj" fmla="val 25000"/>
            </a:avLst>
          </a:prstGeom>
          <a:solidFill>
            <a:srgbClr val="FBF3D9"/>
          </a:solidFill>
          <a:ln w="19050">
            <a:solidFill>
              <a:srgbClr val="D97706"/>
            </a:solidFill>
            <a:prstDash val="solid"/>
          </a:ln>
        </p:spPr>
      </p:sp>
      <p:sp>
        <p:nvSpPr>
          <p:cNvPr id="32" name="Text 30"/>
          <p:cNvSpPr/>
          <p:nvPr/>
        </p:nvSpPr>
        <p:spPr>
          <a:xfrm>
            <a:off x="566928" y="4654296"/>
            <a:ext cx="8010144" cy="338328"/>
          </a:xfrm>
          <a:prstGeom prst="rect">
            <a:avLst/>
          </a:prstGeom>
          <a:noFill/>
          <a:ln/>
        </p:spPr>
        <p:txBody>
          <a:bodyPr wrap="square" lIns="0" tIns="0" rIns="0" bIns="0" rtlCol="0" anchor="ctr"/>
          <a:lstStyle/>
          <a:p>
            <a:pPr indent="0" marL="0">
              <a:buNone/>
            </a:pPr>
            <a:r>
              <a:rPr lang="en-US" sz="1050" dirty="0">
                <a:solidFill>
                  <a:srgbClr val="241C34"/>
                </a:solidFill>
                <a:latin typeface="Calibri" pitchFamily="34" charset="0"/>
                <a:ea typeface="Calibri" pitchFamily="34" charset="-122"/>
                <a:cs typeface="Calibri" pitchFamily="34" charset="-120"/>
              </a:rPr>
              <a:t>💡  TIP: Vendors will customize their pitch once they understand your context. Prepare this slide before the call and share it in the first 5 minutes.</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OUR DATA</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Our Participants &amp; Data Profile</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Shape 4"/>
          <p:cNvSpPr/>
          <p:nvPr/>
        </p:nvSpPr>
        <p:spPr>
          <a:xfrm>
            <a:off x="457200" y="960120"/>
            <a:ext cx="4160520" cy="1874520"/>
          </a:xfrm>
          <a:prstGeom prst="roundRect">
            <a:avLst>
              <a:gd name="adj" fmla="val 5854"/>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7" name="Shape 5"/>
          <p:cNvSpPr/>
          <p:nvPr/>
        </p:nvSpPr>
        <p:spPr>
          <a:xfrm>
            <a:off x="457200" y="960120"/>
            <a:ext cx="4160520" cy="384048"/>
          </a:xfrm>
          <a:prstGeom prst="roundRect">
            <a:avLst>
              <a:gd name="adj" fmla="val 28571"/>
            </a:avLst>
          </a:prstGeom>
          <a:solidFill>
            <a:srgbClr val="5B21B6"/>
          </a:solidFill>
          <a:ln w="12700">
            <a:solidFill>
              <a:srgbClr val="5B21B6"/>
            </a:solidFill>
            <a:prstDash val="solid"/>
          </a:ln>
        </p:spPr>
      </p:sp>
      <p:sp>
        <p:nvSpPr>
          <p:cNvPr id="8" name="Shape 6"/>
          <p:cNvSpPr/>
          <p:nvPr/>
        </p:nvSpPr>
        <p:spPr>
          <a:xfrm>
            <a:off x="457200" y="1179576"/>
            <a:ext cx="4160520" cy="164592"/>
          </a:xfrm>
          <a:prstGeom prst="rect">
            <a:avLst/>
          </a:prstGeom>
          <a:solidFill>
            <a:srgbClr val="5B21B6"/>
          </a:solidFill>
          <a:ln w="12700">
            <a:solidFill>
              <a:srgbClr val="5B21B6"/>
            </a:solidFill>
            <a:prstDash val="solid"/>
          </a:ln>
        </p:spPr>
      </p:sp>
      <p:sp>
        <p:nvSpPr>
          <p:cNvPr id="9" name="Text 7"/>
          <p:cNvSpPr/>
          <p:nvPr/>
        </p:nvSpPr>
        <p:spPr>
          <a:xfrm>
            <a:off x="585216" y="99669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Who We Collect Data From</a:t>
            </a:r>
            <a:endParaRPr lang="en-US" sz="1200" dirty="0"/>
          </a:p>
        </p:txBody>
      </p:sp>
      <p:sp>
        <p:nvSpPr>
          <p:cNvPr id="10" name="Text 8"/>
          <p:cNvSpPr/>
          <p:nvPr/>
        </p:nvSpPr>
        <p:spPr>
          <a:xfrm>
            <a:off x="585216" y="1417320"/>
            <a:ext cx="3904488" cy="132588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[Participant type: e.g. adults with ALS, pediatric participants]
</a:t>
            </a:r>
            <a:pPr indent="0" marL="0">
              <a:buNone/>
            </a:pPr>
            <a:r>
              <a:rPr lang="en-US" sz="1050" dirty="0">
                <a:solidFill>
                  <a:srgbClr val="6A6480"/>
                </a:solidFill>
                <a:latin typeface="Calibri" pitchFamily="34" charset="0"/>
                <a:ea typeface="Calibri" pitchFamily="34" charset="-122"/>
                <a:cs typeface="Calibri" pitchFamily="34" charset="-120"/>
              </a:rPr>
              <a:t>[Caregiver involvement: yes / no / both]
</a:t>
            </a:r>
            <a:pPr indent="0" marL="0">
              <a:buNone/>
            </a:pPr>
            <a:r>
              <a:rPr lang="en-US" sz="1050" dirty="0">
                <a:solidFill>
                  <a:srgbClr val="6A6480"/>
                </a:solidFill>
                <a:latin typeface="Calibri" pitchFamily="34" charset="0"/>
                <a:ea typeface="Calibri" pitchFamily="34" charset="-122"/>
                <a:cs typeface="Calibri" pitchFamily="34" charset="-120"/>
              </a:rPr>
              <a:t>[How participants enroll: e.g. self-referral, clinician referral]
</a:t>
            </a:r>
            <a:pPr indent="0" marL="0">
              <a:buNone/>
            </a:pPr>
            <a:r>
              <a:rPr lang="en-US" sz="1050" dirty="0">
                <a:solidFill>
                  <a:srgbClr val="6A6480"/>
                </a:solidFill>
                <a:latin typeface="Calibri" pitchFamily="34" charset="0"/>
                <a:ea typeface="Calibri" pitchFamily="34" charset="-122"/>
                <a:cs typeface="Calibri" pitchFamily="34" charset="-120"/>
              </a:rPr>
              <a:t>[Any underserved or underrepresented groups to note]</a:t>
            </a:r>
            <a:endParaRPr lang="en-US" sz="1050" dirty="0"/>
          </a:p>
        </p:txBody>
      </p:sp>
      <p:sp>
        <p:nvSpPr>
          <p:cNvPr id="11" name="Shape 9"/>
          <p:cNvSpPr/>
          <p:nvPr/>
        </p:nvSpPr>
        <p:spPr>
          <a:xfrm>
            <a:off x="4800600" y="960120"/>
            <a:ext cx="3886200" cy="1874520"/>
          </a:xfrm>
          <a:prstGeom prst="roundRect">
            <a:avLst>
              <a:gd name="adj" fmla="val 5854"/>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12" name="Shape 10"/>
          <p:cNvSpPr/>
          <p:nvPr/>
        </p:nvSpPr>
        <p:spPr>
          <a:xfrm>
            <a:off x="4800600" y="960120"/>
            <a:ext cx="3886200" cy="384048"/>
          </a:xfrm>
          <a:prstGeom prst="roundRect">
            <a:avLst>
              <a:gd name="adj" fmla="val 28571"/>
            </a:avLst>
          </a:prstGeom>
          <a:solidFill>
            <a:srgbClr val="D97706"/>
          </a:solidFill>
          <a:ln w="12700">
            <a:solidFill>
              <a:srgbClr val="D97706"/>
            </a:solidFill>
            <a:prstDash val="solid"/>
          </a:ln>
        </p:spPr>
      </p:sp>
      <p:sp>
        <p:nvSpPr>
          <p:cNvPr id="13" name="Shape 11"/>
          <p:cNvSpPr/>
          <p:nvPr/>
        </p:nvSpPr>
        <p:spPr>
          <a:xfrm>
            <a:off x="4800600" y="1179576"/>
            <a:ext cx="3886200" cy="164592"/>
          </a:xfrm>
          <a:prstGeom prst="rect">
            <a:avLst/>
          </a:prstGeom>
          <a:solidFill>
            <a:srgbClr val="D97706"/>
          </a:solidFill>
          <a:ln w="12700">
            <a:solidFill>
              <a:srgbClr val="D97706"/>
            </a:solidFill>
            <a:prstDash val="solid"/>
          </a:ln>
        </p:spPr>
      </p:sp>
      <p:sp>
        <p:nvSpPr>
          <p:cNvPr id="14" name="Text 12"/>
          <p:cNvSpPr/>
          <p:nvPr/>
        </p:nvSpPr>
        <p:spPr>
          <a:xfrm>
            <a:off x="4928616" y="996696"/>
            <a:ext cx="363016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What Data We Collect</a:t>
            </a:r>
            <a:endParaRPr lang="en-US" sz="1200" dirty="0"/>
          </a:p>
        </p:txBody>
      </p:sp>
      <p:sp>
        <p:nvSpPr>
          <p:cNvPr id="15" name="Text 13"/>
          <p:cNvSpPr/>
          <p:nvPr/>
        </p:nvSpPr>
        <p:spPr>
          <a:xfrm>
            <a:off x="4928616" y="1417320"/>
            <a:ext cx="3630168" cy="132588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[e.g. Patient-reported outcomes (PROs)]
</a:t>
            </a:r>
            <a:pPr indent="0" marL="0">
              <a:buNone/>
            </a:pPr>
            <a:r>
              <a:rPr lang="en-US" sz="1050" dirty="0">
                <a:solidFill>
                  <a:srgbClr val="6A6480"/>
                </a:solidFill>
                <a:latin typeface="Calibri" pitchFamily="34" charset="0"/>
                <a:ea typeface="Calibri" pitchFamily="34" charset="-122"/>
                <a:cs typeface="Calibri" pitchFamily="34" charset="-120"/>
              </a:rPr>
              <a:t>[e.g. Clinical data, biomarkers, lab values]
</a:t>
            </a:r>
            <a:pPr indent="0" marL="0">
              <a:buNone/>
            </a:pPr>
            <a:r>
              <a:rPr lang="en-US" sz="1050" dirty="0">
                <a:solidFill>
                  <a:srgbClr val="6A6480"/>
                </a:solidFill>
                <a:latin typeface="Calibri" pitchFamily="34" charset="0"/>
                <a:ea typeface="Calibri" pitchFamily="34" charset="-122"/>
                <a:cs typeface="Calibri" pitchFamily="34" charset="-120"/>
              </a:rPr>
              <a:t>[e.g. Biospecimen linkage]
</a:t>
            </a:r>
            <a:pPr indent="0" marL="0">
              <a:buNone/>
            </a:pPr>
            <a:r>
              <a:rPr lang="en-US" sz="1050" dirty="0">
                <a:solidFill>
                  <a:srgbClr val="6A6480"/>
                </a:solidFill>
                <a:latin typeface="Calibri" pitchFamily="34" charset="0"/>
                <a:ea typeface="Calibri" pitchFamily="34" charset="-122"/>
                <a:cs typeface="Calibri" pitchFamily="34" charset="-120"/>
              </a:rPr>
              <a:t>[e.g. Wearable / device data]</a:t>
            </a:r>
            <a:endParaRPr lang="en-US" sz="1050" dirty="0"/>
          </a:p>
        </p:txBody>
      </p:sp>
      <p:sp>
        <p:nvSpPr>
          <p:cNvPr id="16" name="Shape 14"/>
          <p:cNvSpPr/>
          <p:nvPr/>
        </p:nvSpPr>
        <p:spPr>
          <a:xfrm>
            <a:off x="457200" y="2971800"/>
            <a:ext cx="4160520" cy="1691640"/>
          </a:xfrm>
          <a:prstGeom prst="roundRect">
            <a:avLst>
              <a:gd name="adj" fmla="val 6486"/>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17" name="Shape 15"/>
          <p:cNvSpPr/>
          <p:nvPr/>
        </p:nvSpPr>
        <p:spPr>
          <a:xfrm>
            <a:off x="457200" y="2971800"/>
            <a:ext cx="4160520" cy="384048"/>
          </a:xfrm>
          <a:prstGeom prst="roundRect">
            <a:avLst>
              <a:gd name="adj" fmla="val 28571"/>
            </a:avLst>
          </a:prstGeom>
          <a:solidFill>
            <a:srgbClr val="5B21B6"/>
          </a:solidFill>
          <a:ln w="12700">
            <a:solidFill>
              <a:srgbClr val="5B21B6"/>
            </a:solidFill>
            <a:prstDash val="solid"/>
          </a:ln>
        </p:spPr>
      </p:sp>
      <p:sp>
        <p:nvSpPr>
          <p:cNvPr id="18" name="Shape 16"/>
          <p:cNvSpPr/>
          <p:nvPr/>
        </p:nvSpPr>
        <p:spPr>
          <a:xfrm>
            <a:off x="457200" y="3191256"/>
            <a:ext cx="4160520" cy="164592"/>
          </a:xfrm>
          <a:prstGeom prst="rect">
            <a:avLst/>
          </a:prstGeom>
          <a:solidFill>
            <a:srgbClr val="5B21B6"/>
          </a:solidFill>
          <a:ln w="12700">
            <a:solidFill>
              <a:srgbClr val="5B21B6"/>
            </a:solidFill>
            <a:prstDash val="solid"/>
          </a:ln>
        </p:spPr>
      </p:sp>
      <p:sp>
        <p:nvSpPr>
          <p:cNvPr id="19" name="Text 17"/>
          <p:cNvSpPr/>
          <p:nvPr/>
        </p:nvSpPr>
        <p:spPr>
          <a:xfrm>
            <a:off x="585216" y="300837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Data Collection Frequency</a:t>
            </a:r>
            <a:endParaRPr lang="en-US" sz="1200" dirty="0"/>
          </a:p>
        </p:txBody>
      </p:sp>
      <p:sp>
        <p:nvSpPr>
          <p:cNvPr id="20" name="Text 18"/>
          <p:cNvSpPr/>
          <p:nvPr/>
        </p:nvSpPr>
        <p:spPr>
          <a:xfrm>
            <a:off x="585216" y="3429000"/>
            <a:ext cx="3904488" cy="114300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[e.g. Enrollment only / every 6 months / annual]
</a:t>
            </a:r>
            <a:pPr indent="0" marL="0">
              <a:buNone/>
            </a:pPr>
            <a:r>
              <a:rPr lang="en-US" sz="1050" dirty="0">
                <a:solidFill>
                  <a:srgbClr val="6A6480"/>
                </a:solidFill>
                <a:latin typeface="Calibri" pitchFamily="34" charset="0"/>
                <a:ea typeface="Calibri" pitchFamily="34" charset="-122"/>
                <a:cs typeface="Calibri" pitchFamily="34" charset="-120"/>
              </a:rPr>
              <a:t>[e.g. Event-triggered (hospitalization, diagnosis change)]
</a:t>
            </a:r>
            <a:pPr indent="0" marL="0">
              <a:buNone/>
            </a:pPr>
            <a:r>
              <a:rPr lang="en-US" sz="1050" dirty="0">
                <a:solidFill>
                  <a:srgbClr val="6A6480"/>
                </a:solidFill>
                <a:latin typeface="Calibri" pitchFamily="34" charset="0"/>
                <a:ea typeface="Calibri" pitchFamily="34" charset="-122"/>
                <a:cs typeface="Calibri" pitchFamily="34" charset="-120"/>
              </a:rPr>
              <a:t>[e.g. Longitudinal, need time-series support]</a:t>
            </a:r>
            <a:endParaRPr lang="en-US" sz="1050" dirty="0"/>
          </a:p>
        </p:txBody>
      </p:sp>
      <p:sp>
        <p:nvSpPr>
          <p:cNvPr id="21" name="Shape 19"/>
          <p:cNvSpPr/>
          <p:nvPr/>
        </p:nvSpPr>
        <p:spPr>
          <a:xfrm>
            <a:off x="4800600" y="2971800"/>
            <a:ext cx="3886200" cy="1691640"/>
          </a:xfrm>
          <a:prstGeom prst="roundRect">
            <a:avLst>
              <a:gd name="adj" fmla="val 6486"/>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22" name="Shape 20"/>
          <p:cNvSpPr/>
          <p:nvPr/>
        </p:nvSpPr>
        <p:spPr>
          <a:xfrm>
            <a:off x="4800600" y="2971800"/>
            <a:ext cx="3886200" cy="384048"/>
          </a:xfrm>
          <a:prstGeom prst="roundRect">
            <a:avLst>
              <a:gd name="adj" fmla="val 28571"/>
            </a:avLst>
          </a:prstGeom>
          <a:solidFill>
            <a:srgbClr val="D97706"/>
          </a:solidFill>
          <a:ln w="12700">
            <a:solidFill>
              <a:srgbClr val="D97706"/>
            </a:solidFill>
            <a:prstDash val="solid"/>
          </a:ln>
        </p:spPr>
      </p:sp>
      <p:sp>
        <p:nvSpPr>
          <p:cNvPr id="23" name="Shape 21"/>
          <p:cNvSpPr/>
          <p:nvPr/>
        </p:nvSpPr>
        <p:spPr>
          <a:xfrm>
            <a:off x="4800600" y="3191256"/>
            <a:ext cx="3886200" cy="164592"/>
          </a:xfrm>
          <a:prstGeom prst="rect">
            <a:avLst/>
          </a:prstGeom>
          <a:solidFill>
            <a:srgbClr val="D97706"/>
          </a:solidFill>
          <a:ln w="12700">
            <a:solidFill>
              <a:srgbClr val="D97706"/>
            </a:solidFill>
            <a:prstDash val="solid"/>
          </a:ln>
        </p:spPr>
      </p:sp>
      <p:sp>
        <p:nvSpPr>
          <p:cNvPr id="24" name="Text 22"/>
          <p:cNvSpPr/>
          <p:nvPr/>
        </p:nvSpPr>
        <p:spPr>
          <a:xfrm>
            <a:off x="4928616" y="3008376"/>
            <a:ext cx="363016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Current Data Volume</a:t>
            </a:r>
            <a:endParaRPr lang="en-US" sz="1200" dirty="0"/>
          </a:p>
        </p:txBody>
      </p:sp>
      <p:sp>
        <p:nvSpPr>
          <p:cNvPr id="25" name="Text 23"/>
          <p:cNvSpPr/>
          <p:nvPr/>
        </p:nvSpPr>
        <p:spPr>
          <a:xfrm>
            <a:off x="4928616" y="3429000"/>
            <a:ext cx="3630168" cy="114300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[Approx. records / participants: e.g. 1,200 records]
</a:t>
            </a:r>
            <a:pPr indent="0" marL="0">
              <a:buNone/>
            </a:pPr>
            <a:r>
              <a:rPr lang="en-US" sz="1050" dirty="0">
                <a:solidFill>
                  <a:srgbClr val="6A6480"/>
                </a:solidFill>
                <a:latin typeface="Calibri" pitchFamily="34" charset="0"/>
                <a:ea typeface="Calibri" pitchFamily="34" charset="-122"/>
                <a:cs typeface="Calibri" pitchFamily="34" charset="-120"/>
              </a:rPr>
              <a:t>[Years of historical data: e.g. 5 years]
</a:t>
            </a:r>
            <a:pPr indent="0" marL="0">
              <a:buNone/>
            </a:pPr>
            <a:r>
              <a:rPr lang="en-US" sz="1050" dirty="0">
                <a:solidFill>
                  <a:srgbClr val="6A6480"/>
                </a:solidFill>
                <a:latin typeface="Calibri" pitchFamily="34" charset="0"/>
                <a:ea typeface="Calibri" pitchFamily="34" charset="-122"/>
                <a:cs typeface="Calibri" pitchFamily="34" charset="-120"/>
              </a:rPr>
              <a:t>[Expected 3-year growth: e.g. 2x current size]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4C1D95"/>
        </a:solidFill>
      </p:bgPr>
    </p:bg>
    <p:spTree>
      <p:nvGrpSpPr>
        <p:cNvPr id="1" name=""/>
        <p:cNvGrpSpPr/>
        <p:nvPr/>
      </p:nvGrpSpPr>
      <p:grpSpPr>
        <a:xfrm>
          <a:off x="0" y="0"/>
          <a:ext cx="0" cy="0"/>
          <a:chOff x="0" y="0"/>
          <a:chExt cx="0" cy="0"/>
        </a:xfrm>
      </p:grpSpPr>
      <p:sp>
        <p:nvSpPr>
          <p:cNvPr id="2" name="Shape 0"/>
          <p:cNvSpPr/>
          <p:nvPr/>
        </p:nvSpPr>
        <p:spPr>
          <a:xfrm>
            <a:off x="7498080" y="-548640"/>
            <a:ext cx="2560320" cy="2560320"/>
          </a:xfrm>
          <a:prstGeom prst="ellipse">
            <a:avLst/>
          </a:prstGeom>
          <a:solidFill>
            <a:srgbClr val="5B21B6">
              <a:alpha val="40000"/>
            </a:srgbClr>
          </a:solidFill>
          <a:ln w="12700">
            <a:solidFill>
              <a:srgbClr val="5B21B6">
                <a:alpha val="40000"/>
              </a:srgbClr>
            </a:solidFill>
            <a:prstDash val="solid"/>
          </a:ln>
        </p:spPr>
      </p:sp>
      <p:sp>
        <p:nvSpPr>
          <p:cNvPr id="3" name="Shape 1"/>
          <p:cNvSpPr/>
          <p:nvPr/>
        </p:nvSpPr>
        <p:spPr>
          <a:xfrm>
            <a:off x="-457200" y="3840480"/>
            <a:ext cx="1828800" cy="1828800"/>
          </a:xfrm>
          <a:prstGeom prst="ellipse">
            <a:avLst/>
          </a:prstGeom>
          <a:solidFill>
            <a:srgbClr val="D97706">
              <a:alpha val="30000"/>
            </a:srgbClr>
          </a:solidFill>
          <a:ln w="12700">
            <a:solidFill>
              <a:srgbClr val="D97706">
                <a:alpha val="30000"/>
              </a:srgbClr>
            </a:solidFill>
            <a:prstDash val="solid"/>
          </a:ln>
        </p:spPr>
      </p:sp>
      <p:sp>
        <p:nvSpPr>
          <p:cNvPr id="4" name="Shape 2"/>
          <p:cNvSpPr/>
          <p:nvPr/>
        </p:nvSpPr>
        <p:spPr>
          <a:xfrm>
            <a:off x="457200" y="137160"/>
            <a:ext cx="1645920" cy="292608"/>
          </a:xfrm>
          <a:prstGeom prst="roundRect">
            <a:avLst>
              <a:gd name="adj" fmla="val 50000"/>
            </a:avLst>
          </a:prstGeom>
          <a:solidFill>
            <a:srgbClr val="6D28D9"/>
          </a:solidFill>
          <a:ln w="12700">
            <a:solidFill>
              <a:srgbClr val="6D28D9"/>
            </a:solidFill>
            <a:prstDash val="solid"/>
          </a:ln>
        </p:spPr>
      </p:sp>
      <p:sp>
        <p:nvSpPr>
          <p:cNvPr id="5" name="Text 3"/>
          <p:cNvSpPr/>
          <p:nvPr/>
        </p:nvSpPr>
        <p:spPr>
          <a:xfrm>
            <a:off x="457200" y="137160"/>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USE CASES</a:t>
            </a:r>
            <a:endParaRPr lang="en-US" sz="950" dirty="0"/>
          </a:p>
        </p:txBody>
      </p:sp>
      <p:sp>
        <p:nvSpPr>
          <p:cNvPr id="6" name="Text 4"/>
          <p:cNvSpPr/>
          <p:nvPr/>
        </p:nvSpPr>
        <p:spPr>
          <a:xfrm>
            <a:off x="457200" y="502920"/>
            <a:ext cx="8229600" cy="5943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What We Need This Platform To Do</a:t>
            </a:r>
            <a:endParaRPr lang="en-US" sz="3000" dirty="0"/>
          </a:p>
        </p:txBody>
      </p:sp>
      <p:sp>
        <p:nvSpPr>
          <p:cNvPr id="7" name="Text 5"/>
          <p:cNvSpPr/>
          <p:nvPr/>
        </p:nvSpPr>
        <p:spPr>
          <a:xfrm>
            <a:off x="457200" y="1143000"/>
            <a:ext cx="8229600" cy="329184"/>
          </a:xfrm>
          <a:prstGeom prst="rect">
            <a:avLst/>
          </a:prstGeom>
          <a:noFill/>
          <a:ln/>
        </p:spPr>
        <p:txBody>
          <a:bodyPr wrap="square" lIns="0" tIns="0" rIns="0" bIns="0" rtlCol="0" anchor="ctr"/>
          <a:lstStyle/>
          <a:p>
            <a:pPr indent="0" marL="0">
              <a:buNone/>
            </a:pPr>
            <a:r>
              <a:rPr lang="en-US" sz="1200" dirty="0">
                <a:solidFill>
                  <a:srgbClr val="DDD0F5"/>
                </a:solidFill>
                <a:latin typeface="Calibri" pitchFamily="34" charset="0"/>
                <a:ea typeface="Calibri" pitchFamily="34" charset="-122"/>
                <a:cs typeface="Calibri" pitchFamily="34" charset="-120"/>
              </a:rPr>
              <a:t>Rank or highlight your top priorities so the vendor demo focuses on what matters most to you.</a:t>
            </a:r>
            <a:endParaRPr lang="en-US" sz="1200" dirty="0"/>
          </a:p>
        </p:txBody>
      </p:sp>
      <p:sp>
        <p:nvSpPr>
          <p:cNvPr id="8" name="Shape 6"/>
          <p:cNvSpPr/>
          <p:nvPr/>
        </p:nvSpPr>
        <p:spPr>
          <a:xfrm>
            <a:off x="457200" y="1600200"/>
            <a:ext cx="2633472" cy="1417320"/>
          </a:xfrm>
          <a:prstGeom prst="roundRect">
            <a:avLst>
              <a:gd name="adj" fmla="val 7742"/>
            </a:avLst>
          </a:prstGeom>
          <a:solidFill>
            <a:srgbClr val="FFFFFF">
              <a:alpha val="12000"/>
            </a:srgbClr>
          </a:solidFill>
          <a:ln w="12700">
            <a:solidFill>
              <a:srgbClr val="DDD0F5"/>
            </a:solidFill>
            <a:prstDash val="solid"/>
          </a:ln>
        </p:spPr>
      </p:sp>
      <p:sp>
        <p:nvSpPr>
          <p:cNvPr id="9" name="Shape 7"/>
          <p:cNvSpPr/>
          <p:nvPr/>
        </p:nvSpPr>
        <p:spPr>
          <a:xfrm>
            <a:off x="548640" y="1691640"/>
            <a:ext cx="777240" cy="237744"/>
          </a:xfrm>
          <a:prstGeom prst="roundRect">
            <a:avLst>
              <a:gd name="adj" fmla="val 38462"/>
            </a:avLst>
          </a:prstGeom>
          <a:solidFill>
            <a:srgbClr val="D97706"/>
          </a:solidFill>
          <a:ln w="12700">
            <a:solidFill>
              <a:srgbClr val="D97706"/>
            </a:solidFill>
            <a:prstDash val="solid"/>
          </a:ln>
        </p:spPr>
      </p:sp>
      <p:sp>
        <p:nvSpPr>
          <p:cNvPr id="10" name="Text 8"/>
          <p:cNvSpPr/>
          <p:nvPr/>
        </p:nvSpPr>
        <p:spPr>
          <a:xfrm>
            <a:off x="548640" y="16916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11" name="Text 9"/>
          <p:cNvSpPr/>
          <p:nvPr/>
        </p:nvSpPr>
        <p:spPr>
          <a:xfrm>
            <a:off x="566928" y="20025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Natural History</a:t>
            </a:r>
            <a:endParaRPr lang="en-US" sz="1200" dirty="0"/>
          </a:p>
        </p:txBody>
      </p:sp>
      <p:sp>
        <p:nvSpPr>
          <p:cNvPr id="12" name="Text 10"/>
          <p:cNvSpPr/>
          <p:nvPr/>
        </p:nvSpPr>
        <p:spPr>
          <a:xfrm>
            <a:off x="566928" y="23500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[Track disease progression over time across your patient population]</a:t>
            </a:r>
            <a:endParaRPr lang="en-US" sz="950" dirty="0"/>
          </a:p>
        </p:txBody>
      </p:sp>
      <p:sp>
        <p:nvSpPr>
          <p:cNvPr id="13" name="Shape 11"/>
          <p:cNvSpPr/>
          <p:nvPr/>
        </p:nvSpPr>
        <p:spPr>
          <a:xfrm>
            <a:off x="3273552" y="1600200"/>
            <a:ext cx="2633472" cy="1417320"/>
          </a:xfrm>
          <a:prstGeom prst="roundRect">
            <a:avLst>
              <a:gd name="adj" fmla="val 7742"/>
            </a:avLst>
          </a:prstGeom>
          <a:solidFill>
            <a:srgbClr val="FFFFFF">
              <a:alpha val="12000"/>
            </a:srgbClr>
          </a:solidFill>
          <a:ln w="12700">
            <a:solidFill>
              <a:srgbClr val="DDD0F5"/>
            </a:solidFill>
            <a:prstDash val="solid"/>
          </a:ln>
        </p:spPr>
      </p:sp>
      <p:sp>
        <p:nvSpPr>
          <p:cNvPr id="14" name="Shape 12"/>
          <p:cNvSpPr/>
          <p:nvPr/>
        </p:nvSpPr>
        <p:spPr>
          <a:xfrm>
            <a:off x="3364992" y="1691640"/>
            <a:ext cx="777240" cy="237744"/>
          </a:xfrm>
          <a:prstGeom prst="roundRect">
            <a:avLst>
              <a:gd name="adj" fmla="val 38462"/>
            </a:avLst>
          </a:prstGeom>
          <a:solidFill>
            <a:srgbClr val="D97706"/>
          </a:solidFill>
          <a:ln w="12700">
            <a:solidFill>
              <a:srgbClr val="D97706"/>
            </a:solidFill>
            <a:prstDash val="solid"/>
          </a:ln>
        </p:spPr>
      </p:sp>
      <p:sp>
        <p:nvSpPr>
          <p:cNvPr id="15" name="Text 13"/>
          <p:cNvSpPr/>
          <p:nvPr/>
        </p:nvSpPr>
        <p:spPr>
          <a:xfrm>
            <a:off x="3364992" y="16916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16" name="Text 14"/>
          <p:cNvSpPr/>
          <p:nvPr/>
        </p:nvSpPr>
        <p:spPr>
          <a:xfrm>
            <a:off x="3383280" y="20025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Clinical Trial Readiness</a:t>
            </a:r>
            <a:endParaRPr lang="en-US" sz="1200" dirty="0"/>
          </a:p>
        </p:txBody>
      </p:sp>
      <p:sp>
        <p:nvSpPr>
          <p:cNvPr id="17" name="Text 15"/>
          <p:cNvSpPr/>
          <p:nvPr/>
        </p:nvSpPr>
        <p:spPr>
          <a:xfrm>
            <a:off x="3383280" y="23500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[Build a screened, consented cohort ready for trial recruitment]</a:t>
            </a:r>
            <a:endParaRPr lang="en-US" sz="950" dirty="0"/>
          </a:p>
        </p:txBody>
      </p:sp>
      <p:sp>
        <p:nvSpPr>
          <p:cNvPr id="18" name="Shape 16"/>
          <p:cNvSpPr/>
          <p:nvPr/>
        </p:nvSpPr>
        <p:spPr>
          <a:xfrm>
            <a:off x="6089904" y="1600200"/>
            <a:ext cx="2633472" cy="1417320"/>
          </a:xfrm>
          <a:prstGeom prst="roundRect">
            <a:avLst>
              <a:gd name="adj" fmla="val 7742"/>
            </a:avLst>
          </a:prstGeom>
          <a:solidFill>
            <a:srgbClr val="FFFFFF">
              <a:alpha val="12000"/>
            </a:srgbClr>
          </a:solidFill>
          <a:ln w="12700">
            <a:solidFill>
              <a:srgbClr val="DDD0F5"/>
            </a:solidFill>
            <a:prstDash val="solid"/>
          </a:ln>
        </p:spPr>
      </p:sp>
      <p:sp>
        <p:nvSpPr>
          <p:cNvPr id="19" name="Shape 17"/>
          <p:cNvSpPr/>
          <p:nvPr/>
        </p:nvSpPr>
        <p:spPr>
          <a:xfrm>
            <a:off x="6181344" y="1691640"/>
            <a:ext cx="777240" cy="237744"/>
          </a:xfrm>
          <a:prstGeom prst="roundRect">
            <a:avLst>
              <a:gd name="adj" fmla="val 38462"/>
            </a:avLst>
          </a:prstGeom>
          <a:solidFill>
            <a:srgbClr val="D97706"/>
          </a:solidFill>
          <a:ln w="12700">
            <a:solidFill>
              <a:srgbClr val="D97706"/>
            </a:solidFill>
            <a:prstDash val="solid"/>
          </a:ln>
        </p:spPr>
      </p:sp>
      <p:sp>
        <p:nvSpPr>
          <p:cNvPr id="20" name="Text 18"/>
          <p:cNvSpPr/>
          <p:nvPr/>
        </p:nvSpPr>
        <p:spPr>
          <a:xfrm>
            <a:off x="6181344" y="16916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21" name="Text 19"/>
          <p:cNvSpPr/>
          <p:nvPr/>
        </p:nvSpPr>
        <p:spPr>
          <a:xfrm>
            <a:off x="6199632" y="20025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Community Engagement</a:t>
            </a:r>
            <a:endParaRPr lang="en-US" sz="1200" dirty="0"/>
          </a:p>
        </p:txBody>
      </p:sp>
      <p:sp>
        <p:nvSpPr>
          <p:cNvPr id="22" name="Text 20"/>
          <p:cNvSpPr/>
          <p:nvPr/>
        </p:nvSpPr>
        <p:spPr>
          <a:xfrm>
            <a:off x="6199632" y="23500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[Keep participants informed, engaged, and returning to the registry]</a:t>
            </a:r>
            <a:endParaRPr lang="en-US" sz="950" dirty="0"/>
          </a:p>
        </p:txBody>
      </p:sp>
      <p:sp>
        <p:nvSpPr>
          <p:cNvPr id="23" name="Shape 21"/>
          <p:cNvSpPr/>
          <p:nvPr/>
        </p:nvSpPr>
        <p:spPr>
          <a:xfrm>
            <a:off x="457200" y="3200400"/>
            <a:ext cx="2633472" cy="1417320"/>
          </a:xfrm>
          <a:prstGeom prst="roundRect">
            <a:avLst>
              <a:gd name="adj" fmla="val 7742"/>
            </a:avLst>
          </a:prstGeom>
          <a:solidFill>
            <a:srgbClr val="FFFFFF">
              <a:alpha val="12000"/>
            </a:srgbClr>
          </a:solidFill>
          <a:ln w="12700">
            <a:solidFill>
              <a:srgbClr val="DDD0F5"/>
            </a:solidFill>
            <a:prstDash val="solid"/>
          </a:ln>
        </p:spPr>
      </p:sp>
      <p:sp>
        <p:nvSpPr>
          <p:cNvPr id="24" name="Shape 22"/>
          <p:cNvSpPr/>
          <p:nvPr/>
        </p:nvSpPr>
        <p:spPr>
          <a:xfrm>
            <a:off x="548640" y="3291840"/>
            <a:ext cx="777240" cy="237744"/>
          </a:xfrm>
          <a:prstGeom prst="roundRect">
            <a:avLst>
              <a:gd name="adj" fmla="val 38462"/>
            </a:avLst>
          </a:prstGeom>
          <a:solidFill>
            <a:srgbClr val="D97706"/>
          </a:solidFill>
          <a:ln w="12700">
            <a:solidFill>
              <a:srgbClr val="D97706"/>
            </a:solidFill>
            <a:prstDash val="solid"/>
          </a:ln>
        </p:spPr>
      </p:sp>
      <p:sp>
        <p:nvSpPr>
          <p:cNvPr id="25" name="Text 23"/>
          <p:cNvSpPr/>
          <p:nvPr/>
        </p:nvSpPr>
        <p:spPr>
          <a:xfrm>
            <a:off x="548640" y="32918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26" name="Text 24"/>
          <p:cNvSpPr/>
          <p:nvPr/>
        </p:nvSpPr>
        <p:spPr>
          <a:xfrm>
            <a:off x="566928" y="36027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Research Access</a:t>
            </a:r>
            <a:endParaRPr lang="en-US" sz="1200" dirty="0"/>
          </a:p>
        </p:txBody>
      </p:sp>
      <p:sp>
        <p:nvSpPr>
          <p:cNvPr id="27" name="Text 25"/>
          <p:cNvSpPr/>
          <p:nvPr/>
        </p:nvSpPr>
        <p:spPr>
          <a:xfrm>
            <a:off x="566928" y="39502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[Share de-identified data with academic or industry research partners]</a:t>
            </a:r>
            <a:endParaRPr lang="en-US" sz="950" dirty="0"/>
          </a:p>
        </p:txBody>
      </p:sp>
      <p:sp>
        <p:nvSpPr>
          <p:cNvPr id="28" name="Shape 26"/>
          <p:cNvSpPr/>
          <p:nvPr/>
        </p:nvSpPr>
        <p:spPr>
          <a:xfrm>
            <a:off x="3273552" y="3200400"/>
            <a:ext cx="2633472" cy="1417320"/>
          </a:xfrm>
          <a:prstGeom prst="roundRect">
            <a:avLst>
              <a:gd name="adj" fmla="val 7742"/>
            </a:avLst>
          </a:prstGeom>
          <a:solidFill>
            <a:srgbClr val="FFFFFF">
              <a:alpha val="12000"/>
            </a:srgbClr>
          </a:solidFill>
          <a:ln w="12700">
            <a:solidFill>
              <a:srgbClr val="DDD0F5"/>
            </a:solidFill>
            <a:prstDash val="solid"/>
          </a:ln>
        </p:spPr>
      </p:sp>
      <p:sp>
        <p:nvSpPr>
          <p:cNvPr id="29" name="Shape 27"/>
          <p:cNvSpPr/>
          <p:nvPr/>
        </p:nvSpPr>
        <p:spPr>
          <a:xfrm>
            <a:off x="3364992" y="3291840"/>
            <a:ext cx="777240" cy="237744"/>
          </a:xfrm>
          <a:prstGeom prst="roundRect">
            <a:avLst>
              <a:gd name="adj" fmla="val 38462"/>
            </a:avLst>
          </a:prstGeom>
          <a:solidFill>
            <a:srgbClr val="D97706"/>
          </a:solidFill>
          <a:ln w="12700">
            <a:solidFill>
              <a:srgbClr val="D97706"/>
            </a:solidFill>
            <a:prstDash val="solid"/>
          </a:ln>
        </p:spPr>
      </p:sp>
      <p:sp>
        <p:nvSpPr>
          <p:cNvPr id="30" name="Text 28"/>
          <p:cNvSpPr/>
          <p:nvPr/>
        </p:nvSpPr>
        <p:spPr>
          <a:xfrm>
            <a:off x="3364992" y="32918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31" name="Text 29"/>
          <p:cNvSpPr/>
          <p:nvPr/>
        </p:nvSpPr>
        <p:spPr>
          <a:xfrm>
            <a:off x="3383280" y="36027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Biospecimen Linkage</a:t>
            </a:r>
            <a:endParaRPr lang="en-US" sz="1200" dirty="0"/>
          </a:p>
        </p:txBody>
      </p:sp>
      <p:sp>
        <p:nvSpPr>
          <p:cNvPr id="32" name="Text 30"/>
          <p:cNvSpPr/>
          <p:nvPr/>
        </p:nvSpPr>
        <p:spPr>
          <a:xfrm>
            <a:off x="3383280" y="39502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[Connect registry data to a biobank or sample repository]</a:t>
            </a:r>
            <a:endParaRPr lang="en-US" sz="950" dirty="0"/>
          </a:p>
        </p:txBody>
      </p:sp>
      <p:sp>
        <p:nvSpPr>
          <p:cNvPr id="33" name="Shape 31"/>
          <p:cNvSpPr/>
          <p:nvPr/>
        </p:nvSpPr>
        <p:spPr>
          <a:xfrm>
            <a:off x="6089904" y="3200400"/>
            <a:ext cx="2633472" cy="1417320"/>
          </a:xfrm>
          <a:prstGeom prst="roundRect">
            <a:avLst>
              <a:gd name="adj" fmla="val 7742"/>
            </a:avLst>
          </a:prstGeom>
          <a:solidFill>
            <a:srgbClr val="FFFFFF">
              <a:alpha val="12000"/>
            </a:srgbClr>
          </a:solidFill>
          <a:ln w="12700">
            <a:solidFill>
              <a:srgbClr val="DDD0F5"/>
            </a:solidFill>
            <a:prstDash val="solid"/>
          </a:ln>
        </p:spPr>
      </p:sp>
      <p:sp>
        <p:nvSpPr>
          <p:cNvPr id="34" name="Shape 32"/>
          <p:cNvSpPr/>
          <p:nvPr/>
        </p:nvSpPr>
        <p:spPr>
          <a:xfrm>
            <a:off x="6181344" y="3291840"/>
            <a:ext cx="777240" cy="237744"/>
          </a:xfrm>
          <a:prstGeom prst="roundRect">
            <a:avLst>
              <a:gd name="adj" fmla="val 38462"/>
            </a:avLst>
          </a:prstGeom>
          <a:solidFill>
            <a:srgbClr val="D97706"/>
          </a:solidFill>
          <a:ln w="12700">
            <a:solidFill>
              <a:srgbClr val="D97706"/>
            </a:solidFill>
            <a:prstDash val="solid"/>
          </a:ln>
        </p:spPr>
      </p:sp>
      <p:sp>
        <p:nvSpPr>
          <p:cNvPr id="35" name="Text 33"/>
          <p:cNvSpPr/>
          <p:nvPr/>
        </p:nvSpPr>
        <p:spPr>
          <a:xfrm>
            <a:off x="6181344" y="3291840"/>
            <a:ext cx="777240" cy="237744"/>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[Priority]</a:t>
            </a:r>
            <a:endParaRPr lang="en-US" sz="900" dirty="0"/>
          </a:p>
        </p:txBody>
      </p:sp>
      <p:sp>
        <p:nvSpPr>
          <p:cNvPr id="36" name="Text 34"/>
          <p:cNvSpPr/>
          <p:nvPr/>
        </p:nvSpPr>
        <p:spPr>
          <a:xfrm>
            <a:off x="6199632" y="3602736"/>
            <a:ext cx="2414016"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Other / Custom</a:t>
            </a:r>
            <a:endParaRPr lang="en-US" sz="1200" dirty="0"/>
          </a:p>
        </p:txBody>
      </p:sp>
      <p:sp>
        <p:nvSpPr>
          <p:cNvPr id="37" name="Text 35"/>
          <p:cNvSpPr/>
          <p:nvPr/>
        </p:nvSpPr>
        <p:spPr>
          <a:xfrm>
            <a:off x="6199632" y="3950208"/>
            <a:ext cx="2414016" cy="566928"/>
          </a:xfrm>
          <a:prstGeom prst="rect">
            <a:avLst/>
          </a:prstGeom>
          <a:noFill/>
          <a:ln/>
        </p:spPr>
        <p:txBody>
          <a:bodyPr wrap="square" lIns="0" tIns="0" rIns="0" bIns="0" rtlCol="0" anchor="t"/>
          <a:lstStyle/>
          <a:p>
            <a:pPr indent="0" marL="0">
              <a:buNone/>
            </a:pPr>
            <a:r>
              <a:rPr lang="en-US" sz="950" dirty="0">
                <a:solidFill>
                  <a:srgbClr val="DDD0F5"/>
                </a:solidFill>
                <a:latin typeface="Calibri" pitchFamily="34" charset="0"/>
                <a:ea typeface="Calibri" pitchFamily="34" charset="-122"/>
                <a:cs typeface="Calibri" pitchFamily="34" charset="-120"/>
              </a:rPr>
              <a:t>[Describe any unique use case not listed above]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CURRENT STATE</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Where We Are Today &amp; What Needs to Change</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Text 4"/>
          <p:cNvSpPr/>
          <p:nvPr/>
        </p:nvSpPr>
        <p:spPr>
          <a:xfrm>
            <a:off x="457200" y="969264"/>
            <a:ext cx="4023360" cy="310896"/>
          </a:xfrm>
          <a:prstGeom prst="rect">
            <a:avLst/>
          </a:prstGeom>
          <a:noFill/>
          <a:ln/>
        </p:spPr>
        <p:txBody>
          <a:bodyPr wrap="square" lIns="0" tIns="0" rIns="0" bIns="0" rtlCol="0" anchor="ctr"/>
          <a:lstStyle/>
          <a:p>
            <a:pPr indent="0" marL="0">
              <a:buNone/>
            </a:pPr>
            <a:r>
              <a:rPr lang="en-US" sz="1300" b="1" dirty="0">
                <a:solidFill>
                  <a:srgbClr val="4C1D95"/>
                </a:solidFill>
                <a:latin typeface="Calibri" pitchFamily="34" charset="0"/>
                <a:ea typeface="Calibri" pitchFamily="34" charset="-122"/>
                <a:cs typeface="Calibri" pitchFamily="34" charset="-120"/>
              </a:rPr>
              <a:t>Our current setup</a:t>
            </a:r>
            <a:endParaRPr lang="en-US" sz="1300" dirty="0"/>
          </a:p>
        </p:txBody>
      </p:sp>
      <p:sp>
        <p:nvSpPr>
          <p:cNvPr id="7" name="Shape 5"/>
          <p:cNvSpPr/>
          <p:nvPr/>
        </p:nvSpPr>
        <p:spPr>
          <a:xfrm>
            <a:off x="457200" y="1353312"/>
            <a:ext cx="54864" cy="329184"/>
          </a:xfrm>
          <a:prstGeom prst="rect">
            <a:avLst/>
          </a:prstGeom>
          <a:solidFill>
            <a:srgbClr val="6D28D9"/>
          </a:solidFill>
          <a:ln w="12700">
            <a:solidFill>
              <a:srgbClr val="6D28D9"/>
            </a:solidFill>
            <a:prstDash val="solid"/>
          </a:ln>
        </p:spPr>
      </p:sp>
      <p:sp>
        <p:nvSpPr>
          <p:cNvPr id="8" name="Text 6"/>
          <p:cNvSpPr/>
          <p:nvPr/>
        </p:nvSpPr>
        <p:spPr>
          <a:xfrm>
            <a:off x="621792" y="1353312"/>
            <a:ext cx="3840480" cy="329184"/>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[Platform / tool currently in use (or none)]</a:t>
            </a:r>
            <a:endParaRPr lang="en-US" sz="1100" dirty="0"/>
          </a:p>
        </p:txBody>
      </p:sp>
      <p:sp>
        <p:nvSpPr>
          <p:cNvPr id="9" name="Shape 7"/>
          <p:cNvSpPr/>
          <p:nvPr/>
        </p:nvSpPr>
        <p:spPr>
          <a:xfrm>
            <a:off x="457200" y="1865376"/>
            <a:ext cx="54864" cy="329184"/>
          </a:xfrm>
          <a:prstGeom prst="rect">
            <a:avLst/>
          </a:prstGeom>
          <a:solidFill>
            <a:srgbClr val="6D28D9"/>
          </a:solidFill>
          <a:ln w="12700">
            <a:solidFill>
              <a:srgbClr val="6D28D9"/>
            </a:solidFill>
            <a:prstDash val="solid"/>
          </a:ln>
        </p:spPr>
      </p:sp>
      <p:sp>
        <p:nvSpPr>
          <p:cNvPr id="10" name="Text 8"/>
          <p:cNvSpPr/>
          <p:nvPr/>
        </p:nvSpPr>
        <p:spPr>
          <a:xfrm>
            <a:off x="621792" y="1865376"/>
            <a:ext cx="3840480" cy="329184"/>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[How long we've been using it]</a:t>
            </a:r>
            <a:endParaRPr lang="en-US" sz="1100" dirty="0"/>
          </a:p>
        </p:txBody>
      </p:sp>
      <p:sp>
        <p:nvSpPr>
          <p:cNvPr id="11" name="Shape 9"/>
          <p:cNvSpPr/>
          <p:nvPr/>
        </p:nvSpPr>
        <p:spPr>
          <a:xfrm>
            <a:off x="457200" y="2377440"/>
            <a:ext cx="54864" cy="329184"/>
          </a:xfrm>
          <a:prstGeom prst="rect">
            <a:avLst/>
          </a:prstGeom>
          <a:solidFill>
            <a:srgbClr val="6D28D9"/>
          </a:solidFill>
          <a:ln w="12700">
            <a:solidFill>
              <a:srgbClr val="6D28D9"/>
            </a:solidFill>
            <a:prstDash val="solid"/>
          </a:ln>
        </p:spPr>
      </p:sp>
      <p:sp>
        <p:nvSpPr>
          <p:cNvPr id="12" name="Text 10"/>
          <p:cNvSpPr/>
          <p:nvPr/>
        </p:nvSpPr>
        <p:spPr>
          <a:xfrm>
            <a:off x="621792" y="2377440"/>
            <a:ext cx="3840480" cy="329184"/>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[Approximate number of active users / admins]</a:t>
            </a:r>
            <a:endParaRPr lang="en-US" sz="1100" dirty="0"/>
          </a:p>
        </p:txBody>
      </p:sp>
      <p:sp>
        <p:nvSpPr>
          <p:cNvPr id="13" name="Shape 11"/>
          <p:cNvSpPr/>
          <p:nvPr/>
        </p:nvSpPr>
        <p:spPr>
          <a:xfrm>
            <a:off x="457200" y="2889504"/>
            <a:ext cx="54864" cy="329184"/>
          </a:xfrm>
          <a:prstGeom prst="rect">
            <a:avLst/>
          </a:prstGeom>
          <a:solidFill>
            <a:srgbClr val="6D28D9"/>
          </a:solidFill>
          <a:ln w="12700">
            <a:solidFill>
              <a:srgbClr val="6D28D9"/>
            </a:solidFill>
            <a:prstDash val="solid"/>
          </a:ln>
        </p:spPr>
      </p:sp>
      <p:sp>
        <p:nvSpPr>
          <p:cNvPr id="14" name="Text 12"/>
          <p:cNvSpPr/>
          <p:nvPr/>
        </p:nvSpPr>
        <p:spPr>
          <a:xfrm>
            <a:off x="621792" y="2889504"/>
            <a:ext cx="3840480" cy="329184"/>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[Any existing data we'll need to migrate]</a:t>
            </a:r>
            <a:endParaRPr lang="en-US" sz="1100" dirty="0"/>
          </a:p>
        </p:txBody>
      </p:sp>
      <p:sp>
        <p:nvSpPr>
          <p:cNvPr id="15" name="Shape 13"/>
          <p:cNvSpPr/>
          <p:nvPr/>
        </p:nvSpPr>
        <p:spPr>
          <a:xfrm>
            <a:off x="457200" y="3401568"/>
            <a:ext cx="54864" cy="329184"/>
          </a:xfrm>
          <a:prstGeom prst="rect">
            <a:avLst/>
          </a:prstGeom>
          <a:solidFill>
            <a:srgbClr val="6D28D9"/>
          </a:solidFill>
          <a:ln w="12700">
            <a:solidFill>
              <a:srgbClr val="6D28D9"/>
            </a:solidFill>
            <a:prstDash val="solid"/>
          </a:ln>
        </p:spPr>
      </p:sp>
      <p:sp>
        <p:nvSpPr>
          <p:cNvPr id="16" name="Text 14"/>
          <p:cNvSpPr/>
          <p:nvPr/>
        </p:nvSpPr>
        <p:spPr>
          <a:xfrm>
            <a:off x="621792" y="3401568"/>
            <a:ext cx="3840480" cy="329184"/>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[Current integration(s) if any, e.g. REDCap, spreadsheets, EHR]</a:t>
            </a:r>
            <a:endParaRPr lang="en-US" sz="1100" dirty="0"/>
          </a:p>
        </p:txBody>
      </p:sp>
      <p:sp>
        <p:nvSpPr>
          <p:cNvPr id="17" name="Text 15"/>
          <p:cNvSpPr/>
          <p:nvPr/>
        </p:nvSpPr>
        <p:spPr>
          <a:xfrm>
            <a:off x="4754880" y="969264"/>
            <a:ext cx="3931920" cy="310896"/>
          </a:xfrm>
          <a:prstGeom prst="rect">
            <a:avLst/>
          </a:prstGeom>
          <a:noFill/>
          <a:ln/>
        </p:spPr>
        <p:txBody>
          <a:bodyPr wrap="square" lIns="0" tIns="0" rIns="0" bIns="0" rtlCol="0" anchor="ctr"/>
          <a:lstStyle/>
          <a:p>
            <a:pPr indent="0" marL="0">
              <a:buNone/>
            </a:pPr>
            <a:r>
              <a:rPr lang="en-US" sz="1300" b="1" dirty="0">
                <a:solidFill>
                  <a:srgbClr val="D97706"/>
                </a:solidFill>
                <a:latin typeface="Calibri" pitchFamily="34" charset="0"/>
                <a:ea typeface="Calibri" pitchFamily="34" charset="-122"/>
                <a:cs typeface="Calibri" pitchFamily="34" charset="-120"/>
              </a:rPr>
              <a:t>What's not working</a:t>
            </a:r>
            <a:endParaRPr lang="en-US" sz="1300" dirty="0"/>
          </a:p>
        </p:txBody>
      </p:sp>
      <p:sp>
        <p:nvSpPr>
          <p:cNvPr id="18" name="Shape 16"/>
          <p:cNvSpPr/>
          <p:nvPr/>
        </p:nvSpPr>
        <p:spPr>
          <a:xfrm>
            <a:off x="4754880" y="1325880"/>
            <a:ext cx="3931920" cy="384048"/>
          </a:xfrm>
          <a:prstGeom prst="roundRect">
            <a:avLst>
              <a:gd name="adj" fmla="val 19048"/>
            </a:avLst>
          </a:prstGeom>
          <a:solidFill>
            <a:srgbClr val="FBF3D9"/>
          </a:solidFill>
          <a:ln w="12700">
            <a:solidFill>
              <a:srgbClr val="D97706"/>
            </a:solidFill>
            <a:prstDash val="solid"/>
          </a:ln>
        </p:spPr>
      </p:sp>
      <p:sp>
        <p:nvSpPr>
          <p:cNvPr id="19" name="Text 17"/>
          <p:cNvSpPr/>
          <p:nvPr/>
        </p:nvSpPr>
        <p:spPr>
          <a:xfrm>
            <a:off x="4882896" y="1335024"/>
            <a:ext cx="3675888" cy="365760"/>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[Biggest frustration with current solution]</a:t>
            </a:r>
            <a:endParaRPr lang="en-US" sz="1100" dirty="0"/>
          </a:p>
        </p:txBody>
      </p:sp>
      <p:sp>
        <p:nvSpPr>
          <p:cNvPr id="20" name="Shape 18"/>
          <p:cNvSpPr/>
          <p:nvPr/>
        </p:nvSpPr>
        <p:spPr>
          <a:xfrm>
            <a:off x="4754880" y="1837944"/>
            <a:ext cx="3931920" cy="384048"/>
          </a:xfrm>
          <a:prstGeom prst="roundRect">
            <a:avLst>
              <a:gd name="adj" fmla="val 19048"/>
            </a:avLst>
          </a:prstGeom>
          <a:solidFill>
            <a:srgbClr val="FBF3D9"/>
          </a:solidFill>
          <a:ln w="12700">
            <a:solidFill>
              <a:srgbClr val="D97706"/>
            </a:solidFill>
            <a:prstDash val="solid"/>
          </a:ln>
        </p:spPr>
      </p:sp>
      <p:sp>
        <p:nvSpPr>
          <p:cNvPr id="21" name="Text 19"/>
          <p:cNvSpPr/>
          <p:nvPr/>
        </p:nvSpPr>
        <p:spPr>
          <a:xfrm>
            <a:off x="4882896" y="1847088"/>
            <a:ext cx="3675888" cy="365760"/>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[Features we're missing that we urgently need]</a:t>
            </a:r>
            <a:endParaRPr lang="en-US" sz="1100" dirty="0"/>
          </a:p>
        </p:txBody>
      </p:sp>
      <p:sp>
        <p:nvSpPr>
          <p:cNvPr id="22" name="Shape 20"/>
          <p:cNvSpPr/>
          <p:nvPr/>
        </p:nvSpPr>
        <p:spPr>
          <a:xfrm>
            <a:off x="4754880" y="2350008"/>
            <a:ext cx="3931920" cy="384048"/>
          </a:xfrm>
          <a:prstGeom prst="roundRect">
            <a:avLst>
              <a:gd name="adj" fmla="val 19048"/>
            </a:avLst>
          </a:prstGeom>
          <a:solidFill>
            <a:srgbClr val="FBF3D9"/>
          </a:solidFill>
          <a:ln w="12700">
            <a:solidFill>
              <a:srgbClr val="D97706"/>
            </a:solidFill>
            <a:prstDash val="solid"/>
          </a:ln>
        </p:spPr>
      </p:sp>
      <p:sp>
        <p:nvSpPr>
          <p:cNvPr id="23" name="Text 21"/>
          <p:cNvSpPr/>
          <p:nvPr/>
        </p:nvSpPr>
        <p:spPr>
          <a:xfrm>
            <a:off x="4882896" y="2359152"/>
            <a:ext cx="3675888" cy="365760"/>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[Participant experience issues to address]</a:t>
            </a:r>
            <a:endParaRPr lang="en-US" sz="1100" dirty="0"/>
          </a:p>
        </p:txBody>
      </p:sp>
      <p:sp>
        <p:nvSpPr>
          <p:cNvPr id="24" name="Shape 22"/>
          <p:cNvSpPr/>
          <p:nvPr/>
        </p:nvSpPr>
        <p:spPr>
          <a:xfrm>
            <a:off x="4754880" y="2862072"/>
            <a:ext cx="3931920" cy="384048"/>
          </a:xfrm>
          <a:prstGeom prst="roundRect">
            <a:avLst>
              <a:gd name="adj" fmla="val 19048"/>
            </a:avLst>
          </a:prstGeom>
          <a:solidFill>
            <a:srgbClr val="FBF3D9"/>
          </a:solidFill>
          <a:ln w="12700">
            <a:solidFill>
              <a:srgbClr val="D97706"/>
            </a:solidFill>
            <a:prstDash val="solid"/>
          </a:ln>
        </p:spPr>
      </p:sp>
      <p:sp>
        <p:nvSpPr>
          <p:cNvPr id="25" name="Text 23"/>
          <p:cNvSpPr/>
          <p:nvPr/>
        </p:nvSpPr>
        <p:spPr>
          <a:xfrm>
            <a:off x="4882896" y="2871216"/>
            <a:ext cx="3675888" cy="365760"/>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[Staff / admin burden that needs to be reduced]</a:t>
            </a:r>
            <a:endParaRPr lang="en-US" sz="1100" dirty="0"/>
          </a:p>
        </p:txBody>
      </p:sp>
      <p:sp>
        <p:nvSpPr>
          <p:cNvPr id="26" name="Shape 24"/>
          <p:cNvSpPr/>
          <p:nvPr/>
        </p:nvSpPr>
        <p:spPr>
          <a:xfrm>
            <a:off x="4754880" y="3374136"/>
            <a:ext cx="3931920" cy="384048"/>
          </a:xfrm>
          <a:prstGeom prst="roundRect">
            <a:avLst>
              <a:gd name="adj" fmla="val 19048"/>
            </a:avLst>
          </a:prstGeom>
          <a:solidFill>
            <a:srgbClr val="FBF3D9"/>
          </a:solidFill>
          <a:ln w="12700">
            <a:solidFill>
              <a:srgbClr val="D97706"/>
            </a:solidFill>
            <a:prstDash val="solid"/>
          </a:ln>
        </p:spPr>
      </p:sp>
      <p:sp>
        <p:nvSpPr>
          <p:cNvPr id="27" name="Text 25"/>
          <p:cNvSpPr/>
          <p:nvPr/>
        </p:nvSpPr>
        <p:spPr>
          <a:xfrm>
            <a:off x="4882896" y="3383280"/>
            <a:ext cx="3675888" cy="365760"/>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[Data quality or reporting gaps]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REQUIREMENTS</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Our Must-Haves vs. Nice-to-Haves</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Shape 4"/>
          <p:cNvSpPr/>
          <p:nvPr/>
        </p:nvSpPr>
        <p:spPr>
          <a:xfrm>
            <a:off x="457200" y="960120"/>
            <a:ext cx="3931920" cy="3840480"/>
          </a:xfrm>
          <a:prstGeom prst="roundRect">
            <a:avLst>
              <a:gd name="adj" fmla="val 3333"/>
            </a:avLst>
          </a:prstGeom>
          <a:solidFill>
            <a:srgbClr val="FFFFFF"/>
          </a:solidFill>
          <a:ln w="25400">
            <a:solidFill>
              <a:srgbClr val="4C1D95"/>
            </a:solidFill>
            <a:prstDash val="solid"/>
          </a:ln>
          <a:effectLst>
            <a:outerShdw sx="100000" sy="100000" kx="0" ky="0" algn="bl" rotWithShape="0" blurRad="101600" dist="38100" dir="8100000">
              <a:srgbClr val="000000">
                <a:alpha val="10000"/>
              </a:srgbClr>
            </a:outerShdw>
          </a:effectLst>
        </p:spPr>
      </p:sp>
      <p:sp>
        <p:nvSpPr>
          <p:cNvPr id="7" name="Shape 5"/>
          <p:cNvSpPr/>
          <p:nvPr/>
        </p:nvSpPr>
        <p:spPr>
          <a:xfrm>
            <a:off x="457200" y="960120"/>
            <a:ext cx="3931920" cy="457200"/>
          </a:xfrm>
          <a:prstGeom prst="roundRect">
            <a:avLst>
              <a:gd name="adj" fmla="val 28000"/>
            </a:avLst>
          </a:prstGeom>
          <a:solidFill>
            <a:srgbClr val="4C1D95"/>
          </a:solidFill>
          <a:ln w="12700">
            <a:solidFill>
              <a:srgbClr val="4C1D95"/>
            </a:solidFill>
            <a:prstDash val="solid"/>
          </a:ln>
        </p:spPr>
      </p:sp>
      <p:sp>
        <p:nvSpPr>
          <p:cNvPr id="8" name="Shape 6"/>
          <p:cNvSpPr/>
          <p:nvPr/>
        </p:nvSpPr>
        <p:spPr>
          <a:xfrm>
            <a:off x="457200" y="1188720"/>
            <a:ext cx="3931920" cy="228600"/>
          </a:xfrm>
          <a:prstGeom prst="rect">
            <a:avLst/>
          </a:prstGeom>
          <a:solidFill>
            <a:srgbClr val="4C1D95"/>
          </a:solidFill>
          <a:ln w="12700">
            <a:solidFill>
              <a:srgbClr val="4C1D95"/>
            </a:solidFill>
            <a:prstDash val="solid"/>
          </a:ln>
        </p:spPr>
      </p:sp>
      <p:sp>
        <p:nvSpPr>
          <p:cNvPr id="9" name="Text 7"/>
          <p:cNvSpPr/>
          <p:nvPr/>
        </p:nvSpPr>
        <p:spPr>
          <a:xfrm>
            <a:off x="566928" y="1005840"/>
            <a:ext cx="3712464" cy="347472"/>
          </a:xfrm>
          <a:prstGeom prst="rect">
            <a:avLst/>
          </a:prstGeom>
          <a:noFill/>
          <a:ln/>
        </p:spPr>
        <p:txBody>
          <a:bodyPr wrap="square" lIns="0" tIns="0" rIns="0" bIns="0" rtlCol="0" anchor="ctr"/>
          <a:lstStyle/>
          <a:p>
            <a:pPr indent="0" marL="0">
              <a:buNone/>
            </a:pPr>
            <a:r>
              <a:rPr lang="en-US" sz="1400" b="1" spc="200" kern="0" dirty="0">
                <a:solidFill>
                  <a:srgbClr val="FFFFFF"/>
                </a:solidFill>
                <a:latin typeface="Calibri" pitchFamily="34" charset="0"/>
                <a:ea typeface="Calibri" pitchFamily="34" charset="-122"/>
                <a:cs typeface="Calibri" pitchFamily="34" charset="-120"/>
              </a:rPr>
              <a:t>MUST-HAVE</a:t>
            </a:r>
            <a:endParaRPr lang="en-US" sz="1400" dirty="0"/>
          </a:p>
        </p:txBody>
      </p:sp>
      <p:sp>
        <p:nvSpPr>
          <p:cNvPr id="10" name="Text 8"/>
          <p:cNvSpPr/>
          <p:nvPr/>
        </p:nvSpPr>
        <p:spPr>
          <a:xfrm>
            <a:off x="566928" y="1444752"/>
            <a:ext cx="3712464" cy="256032"/>
          </a:xfrm>
          <a:prstGeom prst="rect">
            <a:avLst/>
          </a:prstGeom>
          <a:noFill/>
          <a:ln/>
        </p:spPr>
        <p:txBody>
          <a:bodyPr wrap="square" lIns="0" tIns="0" rIns="0" bIns="0" rtlCol="0" anchor="ctr"/>
          <a:lstStyle/>
          <a:p>
            <a:pPr indent="0" marL="0">
              <a:buNone/>
            </a:pPr>
            <a:r>
              <a:rPr lang="en-US" sz="1000" dirty="0">
                <a:solidFill>
                  <a:srgbClr val="6A6480"/>
                </a:solidFill>
                <a:latin typeface="Calibri" pitchFamily="34" charset="0"/>
                <a:ea typeface="Calibri" pitchFamily="34" charset="-122"/>
                <a:cs typeface="Calibri" pitchFamily="34" charset="-120"/>
              </a:rPr>
              <a:t>Deal-breakers if missing</a:t>
            </a:r>
            <a:endParaRPr lang="en-US" sz="1000" dirty="0"/>
          </a:p>
        </p:txBody>
      </p:sp>
      <p:sp>
        <p:nvSpPr>
          <p:cNvPr id="11" name="Shape 9"/>
          <p:cNvSpPr/>
          <p:nvPr/>
        </p:nvSpPr>
        <p:spPr>
          <a:xfrm>
            <a:off x="566928" y="1792224"/>
            <a:ext cx="237744" cy="237744"/>
          </a:xfrm>
          <a:prstGeom prst="rect">
            <a:avLst/>
          </a:prstGeom>
          <a:solidFill>
            <a:srgbClr val="4C1D95"/>
          </a:solidFill>
          <a:ln w="12700">
            <a:solidFill>
              <a:srgbClr val="4C1D95"/>
            </a:solidFill>
            <a:prstDash val="solid"/>
          </a:ln>
        </p:spPr>
      </p:sp>
      <p:sp>
        <p:nvSpPr>
          <p:cNvPr id="12" name="Text 10"/>
          <p:cNvSpPr/>
          <p:nvPr/>
        </p:nvSpPr>
        <p:spPr>
          <a:xfrm>
            <a:off x="566928" y="1792224"/>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13" name="Text 11"/>
          <p:cNvSpPr/>
          <p:nvPr/>
        </p:nvSpPr>
        <p:spPr>
          <a:xfrm>
            <a:off x="914400" y="1764792"/>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requirement 1, e.g. HIPAA compliance + BAA]</a:t>
            </a:r>
            <a:endParaRPr lang="en-US" sz="1100" dirty="0"/>
          </a:p>
        </p:txBody>
      </p:sp>
      <p:sp>
        <p:nvSpPr>
          <p:cNvPr id="14" name="Shape 12"/>
          <p:cNvSpPr/>
          <p:nvPr/>
        </p:nvSpPr>
        <p:spPr>
          <a:xfrm>
            <a:off x="566928" y="2359152"/>
            <a:ext cx="237744" cy="237744"/>
          </a:xfrm>
          <a:prstGeom prst="rect">
            <a:avLst/>
          </a:prstGeom>
          <a:solidFill>
            <a:srgbClr val="4C1D95"/>
          </a:solidFill>
          <a:ln w="12700">
            <a:solidFill>
              <a:srgbClr val="4C1D95"/>
            </a:solidFill>
            <a:prstDash val="solid"/>
          </a:ln>
        </p:spPr>
      </p:sp>
      <p:sp>
        <p:nvSpPr>
          <p:cNvPr id="15" name="Text 13"/>
          <p:cNvSpPr/>
          <p:nvPr/>
        </p:nvSpPr>
        <p:spPr>
          <a:xfrm>
            <a:off x="566928" y="2359152"/>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16" name="Text 14"/>
          <p:cNvSpPr/>
          <p:nvPr/>
        </p:nvSpPr>
        <p:spPr>
          <a:xfrm>
            <a:off x="914400" y="2331720"/>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requirement 2, e.g. Longitudinal data collection]</a:t>
            </a:r>
            <a:endParaRPr lang="en-US" sz="1100" dirty="0"/>
          </a:p>
        </p:txBody>
      </p:sp>
      <p:sp>
        <p:nvSpPr>
          <p:cNvPr id="17" name="Shape 15"/>
          <p:cNvSpPr/>
          <p:nvPr/>
        </p:nvSpPr>
        <p:spPr>
          <a:xfrm>
            <a:off x="566928" y="2926080"/>
            <a:ext cx="237744" cy="237744"/>
          </a:xfrm>
          <a:prstGeom prst="rect">
            <a:avLst/>
          </a:prstGeom>
          <a:solidFill>
            <a:srgbClr val="4C1D95"/>
          </a:solidFill>
          <a:ln w="12700">
            <a:solidFill>
              <a:srgbClr val="4C1D95"/>
            </a:solidFill>
            <a:prstDash val="solid"/>
          </a:ln>
        </p:spPr>
      </p:sp>
      <p:sp>
        <p:nvSpPr>
          <p:cNvPr id="18" name="Text 16"/>
          <p:cNvSpPr/>
          <p:nvPr/>
        </p:nvSpPr>
        <p:spPr>
          <a:xfrm>
            <a:off x="566928" y="2926080"/>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19" name="Text 17"/>
          <p:cNvSpPr/>
          <p:nvPr/>
        </p:nvSpPr>
        <p:spPr>
          <a:xfrm>
            <a:off x="914400" y="2898648"/>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requirement 3, e.g. Participant-facing portal]</a:t>
            </a:r>
            <a:endParaRPr lang="en-US" sz="1100" dirty="0"/>
          </a:p>
        </p:txBody>
      </p:sp>
      <p:sp>
        <p:nvSpPr>
          <p:cNvPr id="20" name="Shape 18"/>
          <p:cNvSpPr/>
          <p:nvPr/>
        </p:nvSpPr>
        <p:spPr>
          <a:xfrm>
            <a:off x="566928" y="3493008"/>
            <a:ext cx="237744" cy="237744"/>
          </a:xfrm>
          <a:prstGeom prst="rect">
            <a:avLst/>
          </a:prstGeom>
          <a:solidFill>
            <a:srgbClr val="4C1D95"/>
          </a:solidFill>
          <a:ln w="12700">
            <a:solidFill>
              <a:srgbClr val="4C1D95"/>
            </a:solidFill>
            <a:prstDash val="solid"/>
          </a:ln>
        </p:spPr>
      </p:sp>
      <p:sp>
        <p:nvSpPr>
          <p:cNvPr id="21" name="Text 19"/>
          <p:cNvSpPr/>
          <p:nvPr/>
        </p:nvSpPr>
        <p:spPr>
          <a:xfrm>
            <a:off x="566928" y="3493008"/>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22" name="Text 20"/>
          <p:cNvSpPr/>
          <p:nvPr/>
        </p:nvSpPr>
        <p:spPr>
          <a:xfrm>
            <a:off x="914400" y="3465576"/>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requirement 4, e.g. Custom survey builder]</a:t>
            </a:r>
            <a:endParaRPr lang="en-US" sz="1100" dirty="0"/>
          </a:p>
        </p:txBody>
      </p:sp>
      <p:sp>
        <p:nvSpPr>
          <p:cNvPr id="23" name="Shape 21"/>
          <p:cNvSpPr/>
          <p:nvPr/>
        </p:nvSpPr>
        <p:spPr>
          <a:xfrm>
            <a:off x="566928" y="4059936"/>
            <a:ext cx="237744" cy="237744"/>
          </a:xfrm>
          <a:prstGeom prst="rect">
            <a:avLst/>
          </a:prstGeom>
          <a:solidFill>
            <a:srgbClr val="4C1D95"/>
          </a:solidFill>
          <a:ln w="12700">
            <a:solidFill>
              <a:srgbClr val="4C1D95"/>
            </a:solidFill>
            <a:prstDash val="solid"/>
          </a:ln>
        </p:spPr>
      </p:sp>
      <p:sp>
        <p:nvSpPr>
          <p:cNvPr id="24" name="Text 22"/>
          <p:cNvSpPr/>
          <p:nvPr/>
        </p:nvSpPr>
        <p:spPr>
          <a:xfrm>
            <a:off x="566928" y="4059936"/>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25" name="Text 23"/>
          <p:cNvSpPr/>
          <p:nvPr/>
        </p:nvSpPr>
        <p:spPr>
          <a:xfrm>
            <a:off x="914400" y="4032504"/>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requirement 5, add more as needed]</a:t>
            </a:r>
            <a:endParaRPr lang="en-US" sz="1100" dirty="0"/>
          </a:p>
        </p:txBody>
      </p:sp>
      <p:sp>
        <p:nvSpPr>
          <p:cNvPr id="26" name="Shape 24"/>
          <p:cNvSpPr/>
          <p:nvPr/>
        </p:nvSpPr>
        <p:spPr>
          <a:xfrm>
            <a:off x="4754880" y="960120"/>
            <a:ext cx="3931920" cy="3840480"/>
          </a:xfrm>
          <a:prstGeom prst="roundRect">
            <a:avLst>
              <a:gd name="adj" fmla="val 3333"/>
            </a:avLst>
          </a:prstGeom>
          <a:solidFill>
            <a:srgbClr val="FFFFFF"/>
          </a:solidFill>
          <a:ln w="25400">
            <a:solidFill>
              <a:srgbClr val="6D28D9"/>
            </a:solidFill>
            <a:prstDash val="solid"/>
          </a:ln>
          <a:effectLst>
            <a:outerShdw sx="100000" sy="100000" kx="0" ky="0" algn="bl" rotWithShape="0" blurRad="101600" dist="38100" dir="8100000">
              <a:srgbClr val="000000">
                <a:alpha val="10000"/>
              </a:srgbClr>
            </a:outerShdw>
          </a:effectLst>
        </p:spPr>
      </p:sp>
      <p:sp>
        <p:nvSpPr>
          <p:cNvPr id="27" name="Shape 25"/>
          <p:cNvSpPr/>
          <p:nvPr/>
        </p:nvSpPr>
        <p:spPr>
          <a:xfrm>
            <a:off x="4754880" y="960120"/>
            <a:ext cx="3931920" cy="457200"/>
          </a:xfrm>
          <a:prstGeom prst="roundRect">
            <a:avLst>
              <a:gd name="adj" fmla="val 28000"/>
            </a:avLst>
          </a:prstGeom>
          <a:solidFill>
            <a:srgbClr val="6D28D9"/>
          </a:solidFill>
          <a:ln w="12700">
            <a:solidFill>
              <a:srgbClr val="6D28D9"/>
            </a:solidFill>
            <a:prstDash val="solid"/>
          </a:ln>
        </p:spPr>
      </p:sp>
      <p:sp>
        <p:nvSpPr>
          <p:cNvPr id="28" name="Shape 26"/>
          <p:cNvSpPr/>
          <p:nvPr/>
        </p:nvSpPr>
        <p:spPr>
          <a:xfrm>
            <a:off x="4754880" y="1188720"/>
            <a:ext cx="3931920" cy="228600"/>
          </a:xfrm>
          <a:prstGeom prst="rect">
            <a:avLst/>
          </a:prstGeom>
          <a:solidFill>
            <a:srgbClr val="6D28D9"/>
          </a:solidFill>
          <a:ln w="12700">
            <a:solidFill>
              <a:srgbClr val="6D28D9"/>
            </a:solidFill>
            <a:prstDash val="solid"/>
          </a:ln>
        </p:spPr>
      </p:sp>
      <p:sp>
        <p:nvSpPr>
          <p:cNvPr id="29" name="Text 27"/>
          <p:cNvSpPr/>
          <p:nvPr/>
        </p:nvSpPr>
        <p:spPr>
          <a:xfrm>
            <a:off x="4864608" y="1005840"/>
            <a:ext cx="3712464" cy="347472"/>
          </a:xfrm>
          <a:prstGeom prst="rect">
            <a:avLst/>
          </a:prstGeom>
          <a:noFill/>
          <a:ln/>
        </p:spPr>
        <p:txBody>
          <a:bodyPr wrap="square" lIns="0" tIns="0" rIns="0" bIns="0" rtlCol="0" anchor="ctr"/>
          <a:lstStyle/>
          <a:p>
            <a:pPr indent="0" marL="0">
              <a:buNone/>
            </a:pPr>
            <a:r>
              <a:rPr lang="en-US" sz="1400" b="1" spc="200" kern="0" dirty="0">
                <a:solidFill>
                  <a:srgbClr val="FFFFFF"/>
                </a:solidFill>
                <a:latin typeface="Calibri" pitchFamily="34" charset="0"/>
                <a:ea typeface="Calibri" pitchFamily="34" charset="-122"/>
                <a:cs typeface="Calibri" pitchFamily="34" charset="-120"/>
              </a:rPr>
              <a:t>NICE-TO-HAVE</a:t>
            </a:r>
            <a:endParaRPr lang="en-US" sz="1400" dirty="0"/>
          </a:p>
        </p:txBody>
      </p:sp>
      <p:sp>
        <p:nvSpPr>
          <p:cNvPr id="30" name="Text 28"/>
          <p:cNvSpPr/>
          <p:nvPr/>
        </p:nvSpPr>
        <p:spPr>
          <a:xfrm>
            <a:off x="4864608" y="1444752"/>
            <a:ext cx="3712464" cy="256032"/>
          </a:xfrm>
          <a:prstGeom prst="rect">
            <a:avLst/>
          </a:prstGeom>
          <a:noFill/>
          <a:ln/>
        </p:spPr>
        <p:txBody>
          <a:bodyPr wrap="square" lIns="0" tIns="0" rIns="0" bIns="0" rtlCol="0" anchor="ctr"/>
          <a:lstStyle/>
          <a:p>
            <a:pPr indent="0" marL="0">
              <a:buNone/>
            </a:pPr>
            <a:r>
              <a:rPr lang="en-US" sz="1000" dirty="0">
                <a:solidFill>
                  <a:srgbClr val="6A6480"/>
                </a:solidFill>
                <a:latin typeface="Calibri" pitchFamily="34" charset="0"/>
                <a:ea typeface="Calibri" pitchFamily="34" charset="-122"/>
                <a:cs typeface="Calibri" pitchFamily="34" charset="-120"/>
              </a:rPr>
              <a:t>Would add value but won't block us</a:t>
            </a:r>
            <a:endParaRPr lang="en-US" sz="1000" dirty="0"/>
          </a:p>
        </p:txBody>
      </p:sp>
      <p:sp>
        <p:nvSpPr>
          <p:cNvPr id="31" name="Shape 29"/>
          <p:cNvSpPr/>
          <p:nvPr/>
        </p:nvSpPr>
        <p:spPr>
          <a:xfrm>
            <a:off x="4864608" y="1810512"/>
            <a:ext cx="219456" cy="219456"/>
          </a:xfrm>
          <a:prstGeom prst="ellipse">
            <a:avLst/>
          </a:prstGeom>
          <a:solidFill>
            <a:srgbClr val="6D28D9"/>
          </a:solidFill>
          <a:ln w="12700">
            <a:solidFill>
              <a:srgbClr val="6D28D9"/>
            </a:solidFill>
            <a:prstDash val="solid"/>
          </a:ln>
        </p:spPr>
      </p:sp>
      <p:sp>
        <p:nvSpPr>
          <p:cNvPr id="32" name="Text 30"/>
          <p:cNvSpPr/>
          <p:nvPr/>
        </p:nvSpPr>
        <p:spPr>
          <a:xfrm>
            <a:off x="5212080" y="1764792"/>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capability 1, e.g. Built-in analytics dashboard]</a:t>
            </a:r>
            <a:endParaRPr lang="en-US" sz="1100" dirty="0"/>
          </a:p>
        </p:txBody>
      </p:sp>
      <p:sp>
        <p:nvSpPr>
          <p:cNvPr id="33" name="Shape 31"/>
          <p:cNvSpPr/>
          <p:nvPr/>
        </p:nvSpPr>
        <p:spPr>
          <a:xfrm>
            <a:off x="4864608" y="2377440"/>
            <a:ext cx="219456" cy="219456"/>
          </a:xfrm>
          <a:prstGeom prst="ellipse">
            <a:avLst/>
          </a:prstGeom>
          <a:solidFill>
            <a:srgbClr val="6D28D9"/>
          </a:solidFill>
          <a:ln w="12700">
            <a:solidFill>
              <a:srgbClr val="6D28D9"/>
            </a:solidFill>
            <a:prstDash val="solid"/>
          </a:ln>
        </p:spPr>
      </p:sp>
      <p:sp>
        <p:nvSpPr>
          <p:cNvPr id="34" name="Text 32"/>
          <p:cNvSpPr/>
          <p:nvPr/>
        </p:nvSpPr>
        <p:spPr>
          <a:xfrm>
            <a:off x="5212080" y="2331720"/>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capability 2, e.g. EHR integration]</a:t>
            </a:r>
            <a:endParaRPr lang="en-US" sz="1100" dirty="0"/>
          </a:p>
        </p:txBody>
      </p:sp>
      <p:sp>
        <p:nvSpPr>
          <p:cNvPr id="35" name="Shape 33"/>
          <p:cNvSpPr/>
          <p:nvPr/>
        </p:nvSpPr>
        <p:spPr>
          <a:xfrm>
            <a:off x="4864608" y="2944368"/>
            <a:ext cx="219456" cy="219456"/>
          </a:xfrm>
          <a:prstGeom prst="ellipse">
            <a:avLst/>
          </a:prstGeom>
          <a:solidFill>
            <a:srgbClr val="6D28D9"/>
          </a:solidFill>
          <a:ln w="12700">
            <a:solidFill>
              <a:srgbClr val="6D28D9"/>
            </a:solidFill>
            <a:prstDash val="solid"/>
          </a:ln>
        </p:spPr>
      </p:sp>
      <p:sp>
        <p:nvSpPr>
          <p:cNvPr id="36" name="Text 34"/>
          <p:cNvSpPr/>
          <p:nvPr/>
        </p:nvSpPr>
        <p:spPr>
          <a:xfrm>
            <a:off x="5212080" y="2898648"/>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capability 3, e.g. Multilingual participant portal]</a:t>
            </a:r>
            <a:endParaRPr lang="en-US" sz="1100" dirty="0"/>
          </a:p>
        </p:txBody>
      </p:sp>
      <p:sp>
        <p:nvSpPr>
          <p:cNvPr id="37" name="Shape 35"/>
          <p:cNvSpPr/>
          <p:nvPr/>
        </p:nvSpPr>
        <p:spPr>
          <a:xfrm>
            <a:off x="4864608" y="3511296"/>
            <a:ext cx="219456" cy="219456"/>
          </a:xfrm>
          <a:prstGeom prst="ellipse">
            <a:avLst/>
          </a:prstGeom>
          <a:solidFill>
            <a:srgbClr val="6D28D9"/>
          </a:solidFill>
          <a:ln w="12700">
            <a:solidFill>
              <a:srgbClr val="6D28D9"/>
            </a:solidFill>
            <a:prstDash val="solid"/>
          </a:ln>
        </p:spPr>
      </p:sp>
      <p:sp>
        <p:nvSpPr>
          <p:cNvPr id="38" name="Text 36"/>
          <p:cNvSpPr/>
          <p:nvPr/>
        </p:nvSpPr>
        <p:spPr>
          <a:xfrm>
            <a:off x="5212080" y="3465576"/>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capability 4, e.g. Mobile app for participants]</a:t>
            </a:r>
            <a:endParaRPr lang="en-US" sz="1100" dirty="0"/>
          </a:p>
        </p:txBody>
      </p:sp>
      <p:sp>
        <p:nvSpPr>
          <p:cNvPr id="39" name="Shape 37"/>
          <p:cNvSpPr/>
          <p:nvPr/>
        </p:nvSpPr>
        <p:spPr>
          <a:xfrm>
            <a:off x="4864608" y="4078224"/>
            <a:ext cx="219456" cy="219456"/>
          </a:xfrm>
          <a:prstGeom prst="ellipse">
            <a:avLst/>
          </a:prstGeom>
          <a:solidFill>
            <a:srgbClr val="6D28D9"/>
          </a:solidFill>
          <a:ln w="12700">
            <a:solidFill>
              <a:srgbClr val="6D28D9"/>
            </a:solidFill>
            <a:prstDash val="solid"/>
          </a:ln>
        </p:spPr>
      </p:sp>
      <p:sp>
        <p:nvSpPr>
          <p:cNvPr id="40" name="Text 38"/>
          <p:cNvSpPr/>
          <p:nvPr/>
        </p:nvSpPr>
        <p:spPr>
          <a:xfrm>
            <a:off x="5212080" y="4032504"/>
            <a:ext cx="3364992" cy="530352"/>
          </a:xfrm>
          <a:prstGeom prst="rect">
            <a:avLst/>
          </a:prstGeom>
          <a:noFill/>
          <a:ln/>
        </p:spPr>
        <p:txBody>
          <a:bodyPr wrap="square" lIns="0" tIns="0" rIns="0" bIns="0" rtlCol="0" anchor="ctr"/>
          <a:lstStyle/>
          <a:p>
            <a:pPr indent="0" marL="0">
              <a:buNone/>
            </a:pPr>
            <a:r>
              <a:rPr lang="en-US" sz="1100" dirty="0">
                <a:solidFill>
                  <a:srgbClr val="241C34"/>
                </a:solidFill>
                <a:latin typeface="Calibri" pitchFamily="34" charset="0"/>
                <a:ea typeface="Calibri" pitchFamily="34" charset="-122"/>
                <a:cs typeface="Calibri" pitchFamily="34" charset="-120"/>
              </a:rPr>
              <a:t>[Feature / capability 5, add more as needed]</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TECHNICAL &amp; COMPLIANCE</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Technical &amp; Compliance Requirements</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Shape 4"/>
          <p:cNvSpPr/>
          <p:nvPr/>
        </p:nvSpPr>
        <p:spPr>
          <a:xfrm>
            <a:off x="457200" y="960120"/>
            <a:ext cx="4160520" cy="2560320"/>
          </a:xfrm>
          <a:prstGeom prst="roundRect">
            <a:avLst>
              <a:gd name="adj" fmla="val 4286"/>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7" name="Shape 5"/>
          <p:cNvSpPr/>
          <p:nvPr/>
        </p:nvSpPr>
        <p:spPr>
          <a:xfrm>
            <a:off x="457200" y="960120"/>
            <a:ext cx="4160520" cy="384048"/>
          </a:xfrm>
          <a:prstGeom prst="roundRect">
            <a:avLst>
              <a:gd name="adj" fmla="val 28571"/>
            </a:avLst>
          </a:prstGeom>
          <a:solidFill>
            <a:srgbClr val="4C1D95"/>
          </a:solidFill>
          <a:ln w="12700">
            <a:solidFill>
              <a:srgbClr val="4C1D95"/>
            </a:solidFill>
            <a:prstDash val="solid"/>
          </a:ln>
        </p:spPr>
      </p:sp>
      <p:sp>
        <p:nvSpPr>
          <p:cNvPr id="8" name="Shape 6"/>
          <p:cNvSpPr/>
          <p:nvPr/>
        </p:nvSpPr>
        <p:spPr>
          <a:xfrm>
            <a:off x="457200" y="1179576"/>
            <a:ext cx="4160520" cy="164592"/>
          </a:xfrm>
          <a:prstGeom prst="rect">
            <a:avLst/>
          </a:prstGeom>
          <a:solidFill>
            <a:srgbClr val="4C1D95"/>
          </a:solidFill>
          <a:ln w="12700">
            <a:solidFill>
              <a:srgbClr val="4C1D95"/>
            </a:solidFill>
            <a:prstDash val="solid"/>
          </a:ln>
        </p:spPr>
      </p:sp>
      <p:sp>
        <p:nvSpPr>
          <p:cNvPr id="9" name="Text 7"/>
          <p:cNvSpPr/>
          <p:nvPr/>
        </p:nvSpPr>
        <p:spPr>
          <a:xfrm>
            <a:off x="585216" y="99669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Compliance &amp; Privacy</a:t>
            </a:r>
            <a:endParaRPr lang="en-US" sz="1200" dirty="0"/>
          </a:p>
        </p:txBody>
      </p:sp>
      <p:sp>
        <p:nvSpPr>
          <p:cNvPr id="10" name="Text 8"/>
          <p:cNvSpPr/>
          <p:nvPr/>
        </p:nvSpPr>
        <p:spPr>
          <a:xfrm>
            <a:off x="585216" y="1417320"/>
            <a:ext cx="3904488" cy="201168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[HIPAA compliance required? Yes / No]
</a:t>
            </a:r>
            <a:pPr indent="0" marL="0">
              <a:buNone/>
            </a:pPr>
            <a:r>
              <a:rPr lang="en-US" sz="1050" dirty="0">
                <a:solidFill>
                  <a:srgbClr val="6A6480"/>
                </a:solidFill>
                <a:latin typeface="Calibri" pitchFamily="34" charset="0"/>
                <a:ea typeface="Calibri" pitchFamily="34" charset="-122"/>
                <a:cs typeface="Calibri" pitchFamily="34" charset="-120"/>
              </a:rPr>
              <a:t>[IRB requirements that affect platform choice]
</a:t>
            </a:r>
            <a:pPr indent="0" marL="0">
              <a:buNone/>
            </a:pPr>
            <a:r>
              <a:rPr lang="en-US" sz="1050" dirty="0">
                <a:solidFill>
                  <a:srgbClr val="6A6480"/>
                </a:solidFill>
                <a:latin typeface="Calibri" pitchFamily="34" charset="0"/>
                <a:ea typeface="Calibri" pitchFamily="34" charset="-122"/>
                <a:cs typeface="Calibri" pitchFamily="34" charset="-120"/>
              </a:rPr>
              <a:t>[Consent management needs (re-consent workflows?)]
</a:t>
            </a:r>
            <a:pPr indent="0" marL="0">
              <a:buNone/>
            </a:pPr>
            <a:r>
              <a:rPr lang="en-US" sz="1050" dirty="0">
                <a:solidFill>
                  <a:srgbClr val="6A6480"/>
                </a:solidFill>
                <a:latin typeface="Calibri" pitchFamily="34" charset="0"/>
                <a:ea typeface="Calibri" pitchFamily="34" charset="-122"/>
                <a:cs typeface="Calibri" pitchFamily="34" charset="-120"/>
              </a:rPr>
              <a:t>[Data jurisdiction requirements (U.S. only? EU?)]</a:t>
            </a:r>
            <a:endParaRPr lang="en-US" sz="1050" dirty="0"/>
          </a:p>
        </p:txBody>
      </p:sp>
      <p:sp>
        <p:nvSpPr>
          <p:cNvPr id="11" name="Shape 9"/>
          <p:cNvSpPr/>
          <p:nvPr/>
        </p:nvSpPr>
        <p:spPr>
          <a:xfrm>
            <a:off x="4800600" y="960120"/>
            <a:ext cx="4160520" cy="2560320"/>
          </a:xfrm>
          <a:prstGeom prst="roundRect">
            <a:avLst>
              <a:gd name="adj" fmla="val 4286"/>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12" name="Shape 10"/>
          <p:cNvSpPr/>
          <p:nvPr/>
        </p:nvSpPr>
        <p:spPr>
          <a:xfrm>
            <a:off x="4800600" y="960120"/>
            <a:ext cx="4160520" cy="384048"/>
          </a:xfrm>
          <a:prstGeom prst="roundRect">
            <a:avLst>
              <a:gd name="adj" fmla="val 28571"/>
            </a:avLst>
          </a:prstGeom>
          <a:solidFill>
            <a:srgbClr val="5B21B6"/>
          </a:solidFill>
          <a:ln w="12700">
            <a:solidFill>
              <a:srgbClr val="5B21B6"/>
            </a:solidFill>
            <a:prstDash val="solid"/>
          </a:ln>
        </p:spPr>
      </p:sp>
      <p:sp>
        <p:nvSpPr>
          <p:cNvPr id="13" name="Shape 11"/>
          <p:cNvSpPr/>
          <p:nvPr/>
        </p:nvSpPr>
        <p:spPr>
          <a:xfrm>
            <a:off x="4800600" y="1179576"/>
            <a:ext cx="4160520" cy="164592"/>
          </a:xfrm>
          <a:prstGeom prst="rect">
            <a:avLst/>
          </a:prstGeom>
          <a:solidFill>
            <a:srgbClr val="5B21B6"/>
          </a:solidFill>
          <a:ln w="12700">
            <a:solidFill>
              <a:srgbClr val="5B21B6"/>
            </a:solidFill>
            <a:prstDash val="solid"/>
          </a:ln>
        </p:spPr>
      </p:sp>
      <p:sp>
        <p:nvSpPr>
          <p:cNvPr id="14" name="Text 12"/>
          <p:cNvSpPr/>
          <p:nvPr/>
        </p:nvSpPr>
        <p:spPr>
          <a:xfrm>
            <a:off x="4928616" y="99669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Integrations Needed</a:t>
            </a:r>
            <a:endParaRPr lang="en-US" sz="1200" dirty="0"/>
          </a:p>
        </p:txBody>
      </p:sp>
      <p:sp>
        <p:nvSpPr>
          <p:cNvPr id="15" name="Text 13"/>
          <p:cNvSpPr/>
          <p:nvPr/>
        </p:nvSpPr>
        <p:spPr>
          <a:xfrm>
            <a:off x="4928616" y="1417320"/>
            <a:ext cx="3904488" cy="2011680"/>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[EHR / clinical system integration (which systems?)]
</a:t>
            </a:r>
            <a:pPr indent="0" marL="0">
              <a:buNone/>
            </a:pPr>
            <a:r>
              <a:rPr lang="en-US" sz="1050" dirty="0">
                <a:solidFill>
                  <a:srgbClr val="6A6480"/>
                </a:solidFill>
                <a:latin typeface="Calibri" pitchFamily="34" charset="0"/>
                <a:ea typeface="Calibri" pitchFamily="34" charset="-122"/>
                <a:cs typeface="Calibri" pitchFamily="34" charset="-120"/>
              </a:rPr>
              <a:t>[Biobank or sample repository connection]
</a:t>
            </a:r>
            <a:pPr indent="0" marL="0">
              <a:buNone/>
            </a:pPr>
            <a:r>
              <a:rPr lang="en-US" sz="1050" dirty="0">
                <a:solidFill>
                  <a:srgbClr val="6A6480"/>
                </a:solidFill>
                <a:latin typeface="Calibri" pitchFamily="34" charset="0"/>
                <a:ea typeface="Calibri" pitchFamily="34" charset="-122"/>
                <a:cs typeface="Calibri" pitchFamily="34" charset="-120"/>
              </a:rPr>
              <a:t>[Research platforms, e.g. REDCap, Medidata]
</a:t>
            </a:r>
            <a:pPr indent="0" marL="0">
              <a:buNone/>
            </a:pPr>
            <a:r>
              <a:rPr lang="en-US" sz="1050" dirty="0">
                <a:solidFill>
                  <a:srgbClr val="6A6480"/>
                </a:solidFill>
                <a:latin typeface="Calibri" pitchFamily="34" charset="0"/>
                <a:ea typeface="Calibri" pitchFamily="34" charset="-122"/>
                <a:cs typeface="Calibri" pitchFamily="34" charset="-120"/>
              </a:rPr>
              <a:t>[API access needed? Yes / No / Unsure]</a:t>
            </a:r>
            <a:endParaRPr lang="en-US" sz="1050" dirty="0"/>
          </a:p>
        </p:txBody>
      </p:sp>
      <p:sp>
        <p:nvSpPr>
          <p:cNvPr id="16" name="Shape 14"/>
          <p:cNvSpPr/>
          <p:nvPr/>
        </p:nvSpPr>
        <p:spPr>
          <a:xfrm>
            <a:off x="457200" y="2743200"/>
            <a:ext cx="4160520" cy="2084832"/>
          </a:xfrm>
          <a:prstGeom prst="roundRect">
            <a:avLst>
              <a:gd name="adj" fmla="val 5263"/>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17" name="Shape 15"/>
          <p:cNvSpPr/>
          <p:nvPr/>
        </p:nvSpPr>
        <p:spPr>
          <a:xfrm>
            <a:off x="457200" y="2743200"/>
            <a:ext cx="4160520" cy="384048"/>
          </a:xfrm>
          <a:prstGeom prst="roundRect">
            <a:avLst>
              <a:gd name="adj" fmla="val 28571"/>
            </a:avLst>
          </a:prstGeom>
          <a:solidFill>
            <a:srgbClr val="D97706"/>
          </a:solidFill>
          <a:ln w="12700">
            <a:solidFill>
              <a:srgbClr val="D97706"/>
            </a:solidFill>
            <a:prstDash val="solid"/>
          </a:ln>
        </p:spPr>
      </p:sp>
      <p:sp>
        <p:nvSpPr>
          <p:cNvPr id="18" name="Shape 16"/>
          <p:cNvSpPr/>
          <p:nvPr/>
        </p:nvSpPr>
        <p:spPr>
          <a:xfrm>
            <a:off x="457200" y="2962656"/>
            <a:ext cx="4160520" cy="164592"/>
          </a:xfrm>
          <a:prstGeom prst="rect">
            <a:avLst/>
          </a:prstGeom>
          <a:solidFill>
            <a:srgbClr val="D97706"/>
          </a:solidFill>
          <a:ln w="12700">
            <a:solidFill>
              <a:srgbClr val="D97706"/>
            </a:solidFill>
            <a:prstDash val="solid"/>
          </a:ln>
        </p:spPr>
      </p:sp>
      <p:sp>
        <p:nvSpPr>
          <p:cNvPr id="19" name="Text 17"/>
          <p:cNvSpPr/>
          <p:nvPr/>
        </p:nvSpPr>
        <p:spPr>
          <a:xfrm>
            <a:off x="585216" y="277977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Team &amp; Technical Capacity</a:t>
            </a:r>
            <a:endParaRPr lang="en-US" sz="1200" dirty="0"/>
          </a:p>
        </p:txBody>
      </p:sp>
      <p:sp>
        <p:nvSpPr>
          <p:cNvPr id="20" name="Text 18"/>
          <p:cNvSpPr/>
          <p:nvPr/>
        </p:nvSpPr>
        <p:spPr>
          <a:xfrm>
            <a:off x="585216" y="3200400"/>
            <a:ext cx="3904488" cy="1536192"/>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[IT / data manager available? Yes / No / Part-time]
</a:t>
            </a:r>
            <a:pPr indent="0" marL="0">
              <a:buNone/>
            </a:pPr>
            <a:r>
              <a:rPr lang="en-US" sz="1050" dirty="0">
                <a:solidFill>
                  <a:srgbClr val="6A6480"/>
                </a:solidFill>
                <a:latin typeface="Calibri" pitchFamily="34" charset="0"/>
                <a:ea typeface="Calibri" pitchFamily="34" charset="-122"/>
                <a:cs typeface="Calibri" pitchFamily="34" charset="-120"/>
              </a:rPr>
              <a:t>[Staff who will administer the platform (# of users)]
</a:t>
            </a:r>
            <a:pPr indent="0" marL="0">
              <a:buNone/>
            </a:pPr>
            <a:r>
              <a:rPr lang="en-US" sz="1050" dirty="0">
                <a:solidFill>
                  <a:srgbClr val="6A6480"/>
                </a:solidFill>
                <a:latin typeface="Calibri" pitchFamily="34" charset="0"/>
                <a:ea typeface="Calibri" pitchFamily="34" charset="-122"/>
                <a:cs typeface="Calibri" pitchFamily="34" charset="-120"/>
              </a:rPr>
              <a:t>[Technical skill level: Basic / Intermediate / Advanced]</a:t>
            </a:r>
            <a:endParaRPr lang="en-US" sz="1050" dirty="0"/>
          </a:p>
        </p:txBody>
      </p:sp>
      <p:sp>
        <p:nvSpPr>
          <p:cNvPr id="21" name="Shape 19"/>
          <p:cNvSpPr/>
          <p:nvPr/>
        </p:nvSpPr>
        <p:spPr>
          <a:xfrm>
            <a:off x="4800600" y="2743200"/>
            <a:ext cx="4160520" cy="2084832"/>
          </a:xfrm>
          <a:prstGeom prst="roundRect">
            <a:avLst>
              <a:gd name="adj" fmla="val 5263"/>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22" name="Shape 20"/>
          <p:cNvSpPr/>
          <p:nvPr/>
        </p:nvSpPr>
        <p:spPr>
          <a:xfrm>
            <a:off x="4800600" y="2743200"/>
            <a:ext cx="4160520" cy="384048"/>
          </a:xfrm>
          <a:prstGeom prst="roundRect">
            <a:avLst>
              <a:gd name="adj" fmla="val 28571"/>
            </a:avLst>
          </a:prstGeom>
          <a:solidFill>
            <a:srgbClr val="6A6480"/>
          </a:solidFill>
          <a:ln w="12700">
            <a:solidFill>
              <a:srgbClr val="6A6480"/>
            </a:solidFill>
            <a:prstDash val="solid"/>
          </a:ln>
        </p:spPr>
      </p:sp>
      <p:sp>
        <p:nvSpPr>
          <p:cNvPr id="23" name="Shape 21"/>
          <p:cNvSpPr/>
          <p:nvPr/>
        </p:nvSpPr>
        <p:spPr>
          <a:xfrm>
            <a:off x="4800600" y="2962656"/>
            <a:ext cx="4160520" cy="164592"/>
          </a:xfrm>
          <a:prstGeom prst="rect">
            <a:avLst/>
          </a:prstGeom>
          <a:solidFill>
            <a:srgbClr val="6A6480"/>
          </a:solidFill>
          <a:ln w="12700">
            <a:solidFill>
              <a:srgbClr val="6A6480"/>
            </a:solidFill>
            <a:prstDash val="solid"/>
          </a:ln>
        </p:spPr>
      </p:sp>
      <p:sp>
        <p:nvSpPr>
          <p:cNvPr id="24" name="Text 22"/>
          <p:cNvSpPr/>
          <p:nvPr/>
        </p:nvSpPr>
        <p:spPr>
          <a:xfrm>
            <a:off x="4928616" y="2779776"/>
            <a:ext cx="3904488"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Data &amp; Security</a:t>
            </a:r>
            <a:endParaRPr lang="en-US" sz="1200" dirty="0"/>
          </a:p>
        </p:txBody>
      </p:sp>
      <p:sp>
        <p:nvSpPr>
          <p:cNvPr id="25" name="Text 23"/>
          <p:cNvSpPr/>
          <p:nvPr/>
        </p:nvSpPr>
        <p:spPr>
          <a:xfrm>
            <a:off x="4928616" y="3200400"/>
            <a:ext cx="3904488" cy="1536192"/>
          </a:xfrm>
          <a:prstGeom prst="rect">
            <a:avLst/>
          </a:prstGeom>
          <a:noFill/>
          <a:ln/>
        </p:spPr>
        <p:txBody>
          <a:bodyPr wrap="square" lIns="0" tIns="0" rIns="0" bIns="0" rtlCol="0" anchor="t"/>
          <a:lstStyle/>
          <a:p>
            <a:pPr indent="0" marL="0">
              <a:buNone/>
            </a:pPr>
            <a:r>
              <a:rPr lang="en-US" sz="1050" dirty="0">
                <a:solidFill>
                  <a:srgbClr val="6A6480"/>
                </a:solidFill>
                <a:latin typeface="Calibri" pitchFamily="34" charset="0"/>
                <a:ea typeface="Calibri" pitchFamily="34" charset="-122"/>
                <a:cs typeface="Calibri" pitchFamily="34" charset="-120"/>
              </a:rPr>
              <a:t>[Security certifications needed: SOC 2 / ISO 27001 / other]
</a:t>
            </a:r>
            <a:pPr indent="0" marL="0">
              <a:buNone/>
            </a:pPr>
            <a:r>
              <a:rPr lang="en-US" sz="1050" dirty="0">
                <a:solidFill>
                  <a:srgbClr val="6A6480"/>
                </a:solidFill>
                <a:latin typeface="Calibri" pitchFamily="34" charset="0"/>
                <a:ea typeface="Calibri" pitchFamily="34" charset="-122"/>
                <a:cs typeface="Calibri" pitchFamily="34" charset="-120"/>
              </a:rPr>
              <a:t>[Data ownership expectation, see slide 8 for context]
</a:t>
            </a:r>
            <a:pPr indent="0" marL="0">
              <a:buNone/>
            </a:pPr>
            <a:r>
              <a:rPr lang="en-US" sz="1050" dirty="0">
                <a:solidFill>
                  <a:srgbClr val="6A6480"/>
                </a:solidFill>
                <a:latin typeface="Calibri" pitchFamily="34" charset="0"/>
                <a:ea typeface="Calibri" pitchFamily="34" charset="-122"/>
                <a:cs typeface="Calibri" pitchFamily="34" charset="-120"/>
              </a:rPr>
              <a:t>[Data export format requirements (CSV, JSON, FHIR?)]</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4C1D95"/>
        </a:solidFill>
      </p:bgPr>
    </p:bg>
    <p:spTree>
      <p:nvGrpSpPr>
        <p:cNvPr id="1" name=""/>
        <p:cNvGrpSpPr/>
        <p:nvPr/>
      </p:nvGrpSpPr>
      <p:grpSpPr>
        <a:xfrm>
          <a:off x="0" y="0"/>
          <a:ext cx="0" cy="0"/>
          <a:chOff x="0" y="0"/>
          <a:chExt cx="0" cy="0"/>
        </a:xfrm>
      </p:grpSpPr>
      <p:sp>
        <p:nvSpPr>
          <p:cNvPr id="2" name="Shape 0"/>
          <p:cNvSpPr/>
          <p:nvPr/>
        </p:nvSpPr>
        <p:spPr>
          <a:xfrm>
            <a:off x="7132320" y="-548640"/>
            <a:ext cx="2926080" cy="2926080"/>
          </a:xfrm>
          <a:prstGeom prst="ellipse">
            <a:avLst/>
          </a:prstGeom>
          <a:solidFill>
            <a:srgbClr val="5B21B6">
              <a:alpha val="40000"/>
            </a:srgbClr>
          </a:solidFill>
          <a:ln w="12700">
            <a:solidFill>
              <a:srgbClr val="5B21B6">
                <a:alpha val="40000"/>
              </a:srgbClr>
            </a:solidFill>
            <a:prstDash val="solid"/>
          </a:ln>
        </p:spPr>
      </p:sp>
      <p:sp>
        <p:nvSpPr>
          <p:cNvPr id="3" name="Shape 1"/>
          <p:cNvSpPr/>
          <p:nvPr/>
        </p:nvSpPr>
        <p:spPr>
          <a:xfrm>
            <a:off x="-457200" y="3474720"/>
            <a:ext cx="2011680" cy="2011680"/>
          </a:xfrm>
          <a:prstGeom prst="ellipse">
            <a:avLst/>
          </a:prstGeom>
          <a:solidFill>
            <a:srgbClr val="D97706">
              <a:alpha val="35000"/>
            </a:srgbClr>
          </a:solidFill>
          <a:ln w="12700">
            <a:solidFill>
              <a:srgbClr val="D97706">
                <a:alpha val="35000"/>
              </a:srgbClr>
            </a:solidFill>
            <a:prstDash val="solid"/>
          </a:ln>
        </p:spPr>
      </p:sp>
      <p:sp>
        <p:nvSpPr>
          <p:cNvPr id="4" name="Shape 2"/>
          <p:cNvSpPr/>
          <p:nvPr/>
        </p:nvSpPr>
        <p:spPr>
          <a:xfrm>
            <a:off x="457200" y="137160"/>
            <a:ext cx="1645920" cy="292608"/>
          </a:xfrm>
          <a:prstGeom prst="roundRect">
            <a:avLst>
              <a:gd name="adj" fmla="val 50000"/>
            </a:avLst>
          </a:prstGeom>
          <a:solidFill>
            <a:srgbClr val="6D28D9"/>
          </a:solidFill>
          <a:ln w="12700">
            <a:solidFill>
              <a:srgbClr val="6D28D9"/>
            </a:solidFill>
            <a:prstDash val="solid"/>
          </a:ln>
        </p:spPr>
      </p:sp>
      <p:sp>
        <p:nvSpPr>
          <p:cNvPr id="5" name="Text 3"/>
          <p:cNvSpPr/>
          <p:nvPr/>
        </p:nvSpPr>
        <p:spPr>
          <a:xfrm>
            <a:off x="457200" y="137160"/>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DATA OWNERSHIP</a:t>
            </a:r>
            <a:endParaRPr lang="en-US" sz="950" dirty="0"/>
          </a:p>
        </p:txBody>
      </p:sp>
      <p:sp>
        <p:nvSpPr>
          <p:cNvPr id="6" name="Text 4"/>
          <p:cNvSpPr/>
          <p:nvPr/>
        </p:nvSpPr>
        <p:spPr>
          <a:xfrm>
            <a:off x="457200" y="512064"/>
            <a:ext cx="8229600" cy="5943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Our Data Ownership Position</a:t>
            </a:r>
            <a:endParaRPr lang="en-US" sz="3000" dirty="0"/>
          </a:p>
        </p:txBody>
      </p:sp>
      <p:sp>
        <p:nvSpPr>
          <p:cNvPr id="7" name="Text 5"/>
          <p:cNvSpPr/>
          <p:nvPr/>
        </p:nvSpPr>
        <p:spPr>
          <a:xfrm>
            <a:off x="457200" y="1152144"/>
            <a:ext cx="8229600" cy="329184"/>
          </a:xfrm>
          <a:prstGeom prst="rect">
            <a:avLst/>
          </a:prstGeom>
          <a:noFill/>
          <a:ln/>
        </p:spPr>
        <p:txBody>
          <a:bodyPr wrap="square" lIns="0" tIns="0" rIns="0" bIns="0" rtlCol="0" anchor="ctr"/>
          <a:lstStyle/>
          <a:p>
            <a:pPr indent="0" marL="0">
              <a:buNone/>
            </a:pPr>
            <a:r>
              <a:rPr lang="en-US" sz="1200" dirty="0">
                <a:solidFill>
                  <a:srgbClr val="DDD0F5"/>
                </a:solidFill>
                <a:latin typeface="Calibri" pitchFamily="34" charset="0"/>
                <a:ea typeface="Calibri" pitchFamily="34" charset="-122"/>
                <a:cs typeface="Calibri" pitchFamily="34" charset="-120"/>
              </a:rPr>
              <a:t>Complete before the meeting. Share with your legal/IRB advisor if unsure.</a:t>
            </a:r>
            <a:endParaRPr lang="en-US" sz="1200" dirty="0"/>
          </a:p>
        </p:txBody>
      </p:sp>
      <p:sp>
        <p:nvSpPr>
          <p:cNvPr id="8" name="Shape 6"/>
          <p:cNvSpPr/>
          <p:nvPr/>
        </p:nvSpPr>
        <p:spPr>
          <a:xfrm>
            <a:off x="457200" y="1600200"/>
            <a:ext cx="4023360" cy="3108960"/>
          </a:xfrm>
          <a:prstGeom prst="roundRect">
            <a:avLst>
              <a:gd name="adj" fmla="val 4118"/>
            </a:avLst>
          </a:prstGeom>
          <a:solidFill>
            <a:srgbClr val="FFFFFF">
              <a:alpha val="12000"/>
            </a:srgbClr>
          </a:solidFill>
          <a:ln w="25400">
            <a:solidFill>
              <a:srgbClr val="D97706"/>
            </a:solidFill>
            <a:prstDash val="solid"/>
          </a:ln>
        </p:spPr>
      </p:sp>
      <p:sp>
        <p:nvSpPr>
          <p:cNvPr id="9" name="Shape 7"/>
          <p:cNvSpPr/>
          <p:nvPr/>
        </p:nvSpPr>
        <p:spPr>
          <a:xfrm>
            <a:off x="457200" y="1600200"/>
            <a:ext cx="4023360" cy="457200"/>
          </a:xfrm>
          <a:prstGeom prst="roundRect">
            <a:avLst>
              <a:gd name="adj" fmla="val 28000"/>
            </a:avLst>
          </a:prstGeom>
          <a:solidFill>
            <a:srgbClr val="D97706"/>
          </a:solidFill>
          <a:ln w="12700">
            <a:solidFill>
              <a:srgbClr val="D97706"/>
            </a:solidFill>
            <a:prstDash val="solid"/>
          </a:ln>
        </p:spPr>
      </p:sp>
      <p:sp>
        <p:nvSpPr>
          <p:cNvPr id="10" name="Shape 8"/>
          <p:cNvSpPr/>
          <p:nvPr/>
        </p:nvSpPr>
        <p:spPr>
          <a:xfrm>
            <a:off x="457200" y="1874520"/>
            <a:ext cx="4023360" cy="182880"/>
          </a:xfrm>
          <a:prstGeom prst="rect">
            <a:avLst/>
          </a:prstGeom>
          <a:solidFill>
            <a:srgbClr val="D97706"/>
          </a:solidFill>
          <a:ln w="12700">
            <a:solidFill>
              <a:srgbClr val="D97706"/>
            </a:solidFill>
            <a:prstDash val="solid"/>
          </a:ln>
        </p:spPr>
      </p:sp>
      <p:sp>
        <p:nvSpPr>
          <p:cNvPr id="11" name="Text 9"/>
          <p:cNvSpPr/>
          <p:nvPr/>
        </p:nvSpPr>
        <p:spPr>
          <a:xfrm>
            <a:off x="585216" y="1655064"/>
            <a:ext cx="3767328" cy="347472"/>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  Commercial Vendor</a:t>
            </a:r>
            <a:endParaRPr lang="en-US" sz="1200" dirty="0"/>
          </a:p>
        </p:txBody>
      </p:sp>
      <p:sp>
        <p:nvSpPr>
          <p:cNvPr id="12" name="Text 10"/>
          <p:cNvSpPr/>
          <p:nvPr/>
        </p:nvSpPr>
        <p:spPr>
          <a:xfrm>
            <a:off x="585216" y="2130552"/>
            <a:ext cx="3767328" cy="1975104"/>
          </a:xfrm>
          <a:prstGeom prst="rect">
            <a:avLst/>
          </a:prstGeom>
          <a:noFill/>
          <a:ln/>
        </p:spPr>
        <p:txBody>
          <a:bodyPr wrap="square" lIns="0" tIns="0" rIns="0" bIns="0" rtlCol="0" anchor="t"/>
          <a:lstStyle/>
          <a:p>
            <a:pPr indent="0" marL="0">
              <a:buNone/>
            </a:pPr>
            <a:r>
              <a:rPr lang="en-US" sz="1050" dirty="0">
                <a:solidFill>
                  <a:srgbClr val="FFFFFF"/>
                </a:solidFill>
                <a:latin typeface="Calibri" pitchFamily="34" charset="0"/>
                <a:ea typeface="Calibri" pitchFamily="34" charset="-122"/>
                <a:cs typeface="Calibri" pitchFamily="34" charset="-120"/>
              </a:rPr>
              <a:t>We are evaluating a commercial registry platform. We expect to retain full ownership of all participant data. The vendor may not use, share, or access our data for any purpose without explicit written permission.</a:t>
            </a:r>
            <a:endParaRPr lang="en-US" sz="1050" dirty="0"/>
          </a:p>
        </p:txBody>
      </p:sp>
      <p:sp>
        <p:nvSpPr>
          <p:cNvPr id="13" name="Shape 11"/>
          <p:cNvSpPr/>
          <p:nvPr/>
        </p:nvSpPr>
        <p:spPr>
          <a:xfrm>
            <a:off x="548640" y="4197096"/>
            <a:ext cx="3840480" cy="402336"/>
          </a:xfrm>
          <a:prstGeom prst="roundRect">
            <a:avLst>
              <a:gd name="adj" fmla="val 18182"/>
            </a:avLst>
          </a:prstGeom>
          <a:solidFill>
            <a:srgbClr val="FFFFFF">
              <a:alpha val="20000"/>
            </a:srgbClr>
          </a:solidFill>
          <a:ln w="12700">
            <a:solidFill>
              <a:srgbClr val="D97706"/>
            </a:solidFill>
            <a:prstDash val="solid"/>
          </a:ln>
        </p:spPr>
      </p:sp>
      <p:sp>
        <p:nvSpPr>
          <p:cNvPr id="14" name="Text 12"/>
          <p:cNvSpPr/>
          <p:nvPr/>
        </p:nvSpPr>
        <p:spPr>
          <a:xfrm>
            <a:off x="658368" y="4224528"/>
            <a:ext cx="3621024" cy="347472"/>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[Confirm this is your position, or modify as needed]</a:t>
            </a:r>
            <a:endParaRPr lang="en-US" sz="1000" dirty="0"/>
          </a:p>
        </p:txBody>
      </p:sp>
      <p:sp>
        <p:nvSpPr>
          <p:cNvPr id="15" name="Shape 13"/>
          <p:cNvSpPr/>
          <p:nvPr/>
        </p:nvSpPr>
        <p:spPr>
          <a:xfrm>
            <a:off x="4663440" y="1600200"/>
            <a:ext cx="4023360" cy="3108960"/>
          </a:xfrm>
          <a:prstGeom prst="roundRect">
            <a:avLst>
              <a:gd name="adj" fmla="val 4118"/>
            </a:avLst>
          </a:prstGeom>
          <a:solidFill>
            <a:srgbClr val="FFFFFF">
              <a:alpha val="12000"/>
            </a:srgbClr>
          </a:solidFill>
          <a:ln w="25400">
            <a:solidFill>
              <a:srgbClr val="6D28D9"/>
            </a:solidFill>
            <a:prstDash val="solid"/>
          </a:ln>
        </p:spPr>
      </p:sp>
      <p:sp>
        <p:nvSpPr>
          <p:cNvPr id="16" name="Shape 14"/>
          <p:cNvSpPr/>
          <p:nvPr/>
        </p:nvSpPr>
        <p:spPr>
          <a:xfrm>
            <a:off x="4663440" y="1600200"/>
            <a:ext cx="4023360" cy="457200"/>
          </a:xfrm>
          <a:prstGeom prst="roundRect">
            <a:avLst>
              <a:gd name="adj" fmla="val 28000"/>
            </a:avLst>
          </a:prstGeom>
          <a:solidFill>
            <a:srgbClr val="6D28D9"/>
          </a:solidFill>
          <a:ln w="12700">
            <a:solidFill>
              <a:srgbClr val="6D28D9"/>
            </a:solidFill>
            <a:prstDash val="solid"/>
          </a:ln>
        </p:spPr>
      </p:sp>
      <p:sp>
        <p:nvSpPr>
          <p:cNvPr id="17" name="Shape 15"/>
          <p:cNvSpPr/>
          <p:nvPr/>
        </p:nvSpPr>
        <p:spPr>
          <a:xfrm>
            <a:off x="4663440" y="1874520"/>
            <a:ext cx="4023360" cy="182880"/>
          </a:xfrm>
          <a:prstGeom prst="rect">
            <a:avLst/>
          </a:prstGeom>
          <a:solidFill>
            <a:srgbClr val="6D28D9"/>
          </a:solidFill>
          <a:ln w="12700">
            <a:solidFill>
              <a:srgbClr val="6D28D9"/>
            </a:solidFill>
            <a:prstDash val="solid"/>
          </a:ln>
        </p:spPr>
      </p:sp>
      <p:sp>
        <p:nvSpPr>
          <p:cNvPr id="18" name="Text 16"/>
          <p:cNvSpPr/>
          <p:nvPr/>
        </p:nvSpPr>
        <p:spPr>
          <a:xfrm>
            <a:off x="4791456" y="1655064"/>
            <a:ext cx="3767328" cy="347472"/>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  Academic / Institutional Partner</a:t>
            </a:r>
            <a:endParaRPr lang="en-US" sz="1200" dirty="0"/>
          </a:p>
        </p:txBody>
      </p:sp>
      <p:sp>
        <p:nvSpPr>
          <p:cNvPr id="19" name="Text 17"/>
          <p:cNvSpPr/>
          <p:nvPr/>
        </p:nvSpPr>
        <p:spPr>
          <a:xfrm>
            <a:off x="4791456" y="2130552"/>
            <a:ext cx="3767328" cy="1975104"/>
          </a:xfrm>
          <a:prstGeom prst="rect">
            <a:avLst/>
          </a:prstGeom>
          <a:noFill/>
          <a:ln/>
        </p:spPr>
        <p:txBody>
          <a:bodyPr wrap="square" lIns="0" tIns="0" rIns="0" bIns="0" rtlCol="0" anchor="t"/>
          <a:lstStyle/>
          <a:p>
            <a:pPr indent="0" marL="0">
              <a:buNone/>
            </a:pPr>
            <a:r>
              <a:rPr lang="en-US" sz="1050" dirty="0">
                <a:solidFill>
                  <a:srgbClr val="FFFFFF"/>
                </a:solidFill>
                <a:latin typeface="Calibri" pitchFamily="34" charset="0"/>
                <a:ea typeface="Calibri" pitchFamily="34" charset="-122"/>
                <a:cs typeface="Calibri" pitchFamily="34" charset="-120"/>
              </a:rPr>
              <a:t>We may work with an academic partner (e.g. a university hosting a REDCap instance). In this case, institutional data stewardship may be acceptable, provided:</a:t>
            </a:r>
            <a:endParaRPr lang="en-US" sz="1050" dirty="0"/>
          </a:p>
          <a:p>
            <a:pPr indent="0" marL="0">
              <a:buNone/>
            </a:pPr>
            <a:r>
              <a:rPr lang="en-US" sz="1050" dirty="0">
                <a:solidFill>
                  <a:srgbClr val="FFFFFF"/>
                </a:solidFill>
                <a:latin typeface="Calibri" pitchFamily="34" charset="0"/>
                <a:ea typeface="Calibri" pitchFamily="34" charset="-122"/>
                <a:cs typeface="Calibri" pitchFamily="34" charset="-120"/>
              </a:rPr>
              <a:t>• Their data governance policies are reviewed and approved</a:t>
            </a:r>
            <a:endParaRPr lang="en-US" sz="1050" dirty="0"/>
          </a:p>
          <a:p>
            <a:pPr indent="0" marL="0">
              <a:buNone/>
            </a:pPr>
            <a:r>
              <a:rPr lang="en-US" sz="1050" dirty="0">
                <a:solidFill>
                  <a:srgbClr val="FFFFFF"/>
                </a:solidFill>
                <a:latin typeface="Calibri" pitchFamily="34" charset="0"/>
                <a:ea typeface="Calibri" pitchFamily="34" charset="-122"/>
                <a:cs typeface="Calibri" pitchFamily="34" charset="-120"/>
              </a:rPr>
              <a:t>• Our IRB agreement explicitly covers this arrangement</a:t>
            </a:r>
            <a:endParaRPr lang="en-US" sz="1050" dirty="0"/>
          </a:p>
          <a:p>
            <a:pPr indent="0" marL="0">
              <a:buNone/>
            </a:pPr>
            <a:r>
              <a:rPr lang="en-US" sz="1050" dirty="0">
                <a:solidFill>
                  <a:srgbClr val="FFFFFF"/>
                </a:solidFill>
                <a:latin typeface="Calibri" pitchFamily="34" charset="0"/>
                <a:ea typeface="Calibri" pitchFamily="34" charset="-122"/>
                <a:cs typeface="Calibri" pitchFamily="34" charset="-120"/>
              </a:rPr>
              <a:t>• We have clear, documented rights to access and export all data</a:t>
            </a:r>
            <a:endParaRPr lang="en-US" sz="1050" dirty="0"/>
          </a:p>
        </p:txBody>
      </p:sp>
      <p:sp>
        <p:nvSpPr>
          <p:cNvPr id="20" name="Shape 18"/>
          <p:cNvSpPr/>
          <p:nvPr/>
        </p:nvSpPr>
        <p:spPr>
          <a:xfrm>
            <a:off x="4754880" y="4197096"/>
            <a:ext cx="3840480" cy="402336"/>
          </a:xfrm>
          <a:prstGeom prst="roundRect">
            <a:avLst>
              <a:gd name="adj" fmla="val 18182"/>
            </a:avLst>
          </a:prstGeom>
          <a:solidFill>
            <a:srgbClr val="FFFFFF">
              <a:alpha val="20000"/>
            </a:srgbClr>
          </a:solidFill>
          <a:ln w="12700">
            <a:solidFill>
              <a:srgbClr val="6D28D9"/>
            </a:solidFill>
            <a:prstDash val="solid"/>
          </a:ln>
        </p:spPr>
      </p:sp>
      <p:sp>
        <p:nvSpPr>
          <p:cNvPr id="21" name="Text 19"/>
          <p:cNvSpPr/>
          <p:nvPr/>
        </p:nvSpPr>
        <p:spPr>
          <a:xfrm>
            <a:off x="4864608" y="4224528"/>
            <a:ext cx="3621024" cy="347472"/>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[Note whether this applies to your situation, and your IRB's position]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AFF"/>
        </a:solidFill>
      </p:bgPr>
    </p:bg>
    <p:spTree>
      <p:nvGrpSpPr>
        <p:cNvPr id="1" name=""/>
        <p:cNvGrpSpPr/>
        <p:nvPr/>
      </p:nvGrpSpPr>
      <p:grpSpPr>
        <a:xfrm>
          <a:off x="0" y="0"/>
          <a:ext cx="0" cy="0"/>
          <a:chOff x="0" y="0"/>
          <a:chExt cx="0" cy="0"/>
        </a:xfrm>
      </p:grpSpPr>
      <p:sp>
        <p:nvSpPr>
          <p:cNvPr id="2" name="Shape 0"/>
          <p:cNvSpPr/>
          <p:nvPr/>
        </p:nvSpPr>
        <p:spPr>
          <a:xfrm>
            <a:off x="457200" y="128016"/>
            <a:ext cx="1645920" cy="292608"/>
          </a:xfrm>
          <a:prstGeom prst="roundRect">
            <a:avLst>
              <a:gd name="adj" fmla="val 50000"/>
            </a:avLst>
          </a:prstGeom>
          <a:solidFill>
            <a:srgbClr val="6D28D9"/>
          </a:solidFill>
          <a:ln w="12700">
            <a:solidFill>
              <a:srgbClr val="6D28D9"/>
            </a:solidFill>
            <a:prstDash val="solid"/>
          </a:ln>
        </p:spPr>
      </p:sp>
      <p:sp>
        <p:nvSpPr>
          <p:cNvPr id="3" name="Text 1"/>
          <p:cNvSpPr/>
          <p:nvPr/>
        </p:nvSpPr>
        <p:spPr>
          <a:xfrm>
            <a:off x="457200" y="128016"/>
            <a:ext cx="1645920" cy="292608"/>
          </a:xfrm>
          <a:prstGeom prst="rect">
            <a:avLst/>
          </a:prstGeom>
          <a:noFill/>
          <a:ln/>
        </p:spPr>
        <p:txBody>
          <a:bodyPr wrap="square" lIns="0" tIns="0" rIns="0" bIns="0" rtlCol="0" anchor="ctr"/>
          <a:lstStyle/>
          <a:p>
            <a:pPr algn="ctr" indent="0" marL="0">
              <a:buNone/>
            </a:pPr>
            <a:r>
              <a:rPr lang="en-US" sz="950" b="1" spc="100" kern="0" dirty="0">
                <a:solidFill>
                  <a:srgbClr val="FFFFFF"/>
                </a:solidFill>
                <a:latin typeface="Calibri" pitchFamily="34" charset="0"/>
                <a:ea typeface="Calibri" pitchFamily="34" charset="-122"/>
                <a:cs typeface="Calibri" pitchFamily="34" charset="-120"/>
              </a:rPr>
              <a:t>BUDGET &amp; TIMELINE</a:t>
            </a:r>
            <a:endParaRPr lang="en-US" sz="950" dirty="0"/>
          </a:p>
        </p:txBody>
      </p:sp>
      <p:sp>
        <p:nvSpPr>
          <p:cNvPr id="4" name="Text 2"/>
          <p:cNvSpPr/>
          <p:nvPr/>
        </p:nvSpPr>
        <p:spPr>
          <a:xfrm>
            <a:off x="457200" y="164592"/>
            <a:ext cx="8229600" cy="566928"/>
          </a:xfrm>
          <a:prstGeom prst="rect">
            <a:avLst/>
          </a:prstGeom>
          <a:noFill/>
          <a:ln/>
        </p:spPr>
        <p:txBody>
          <a:bodyPr wrap="square" lIns="0" tIns="0" rIns="0" bIns="0" rtlCol="0" anchor="ctr"/>
          <a:lstStyle/>
          <a:p>
            <a:pPr algn="l" indent="0" marL="0">
              <a:buNone/>
            </a:pPr>
            <a:r>
              <a:rPr lang="en-US" sz="2800" b="1" dirty="0">
                <a:solidFill>
                  <a:srgbClr val="4C1D95"/>
                </a:solidFill>
                <a:latin typeface="Georgia" pitchFamily="34" charset="0"/>
                <a:ea typeface="Georgia" pitchFamily="34" charset="-122"/>
                <a:cs typeface="Georgia" pitchFamily="34" charset="-120"/>
              </a:rPr>
              <a:t>Our Budget &amp; Decision Timeline</a:t>
            </a:r>
            <a:endParaRPr lang="en-US" sz="2800" dirty="0"/>
          </a:p>
        </p:txBody>
      </p:sp>
      <p:sp>
        <p:nvSpPr>
          <p:cNvPr id="5" name="Shape 3"/>
          <p:cNvSpPr/>
          <p:nvPr/>
        </p:nvSpPr>
        <p:spPr>
          <a:xfrm>
            <a:off x="457200" y="822960"/>
            <a:ext cx="8229600" cy="36576"/>
          </a:xfrm>
          <a:prstGeom prst="rect">
            <a:avLst/>
          </a:prstGeom>
          <a:solidFill>
            <a:srgbClr val="DDD0F5"/>
          </a:solidFill>
          <a:ln w="12700">
            <a:solidFill>
              <a:srgbClr val="DDD0F5"/>
            </a:solidFill>
            <a:prstDash val="solid"/>
          </a:ln>
        </p:spPr>
      </p:sp>
      <p:sp>
        <p:nvSpPr>
          <p:cNvPr id="6" name="Text 4"/>
          <p:cNvSpPr/>
          <p:nvPr/>
        </p:nvSpPr>
        <p:spPr>
          <a:xfrm>
            <a:off x="457200" y="987552"/>
            <a:ext cx="4023360" cy="329184"/>
          </a:xfrm>
          <a:prstGeom prst="rect">
            <a:avLst/>
          </a:prstGeom>
          <a:noFill/>
          <a:ln/>
        </p:spPr>
        <p:txBody>
          <a:bodyPr wrap="square" lIns="0" tIns="0" rIns="0" bIns="0" rtlCol="0" anchor="ctr"/>
          <a:lstStyle/>
          <a:p>
            <a:pPr indent="0" marL="0">
              <a:buNone/>
            </a:pPr>
            <a:r>
              <a:rPr lang="en-US" sz="1400" b="1" dirty="0">
                <a:solidFill>
                  <a:srgbClr val="4C1D95"/>
                </a:solidFill>
                <a:latin typeface="Calibri" pitchFamily="34" charset="0"/>
                <a:ea typeface="Calibri" pitchFamily="34" charset="-122"/>
                <a:cs typeface="Calibri" pitchFamily="34" charset="-120"/>
              </a:rPr>
              <a:t>Budget Parameters</a:t>
            </a:r>
            <a:endParaRPr lang="en-US" sz="1400" dirty="0"/>
          </a:p>
        </p:txBody>
      </p:sp>
      <p:sp>
        <p:nvSpPr>
          <p:cNvPr id="7" name="Text 5"/>
          <p:cNvSpPr/>
          <p:nvPr/>
        </p:nvSpPr>
        <p:spPr>
          <a:xfrm>
            <a:off x="457200" y="1335024"/>
            <a:ext cx="4023360" cy="329184"/>
          </a:xfrm>
          <a:prstGeom prst="rect">
            <a:avLst/>
          </a:prstGeom>
          <a:noFill/>
          <a:ln/>
        </p:spPr>
        <p:txBody>
          <a:bodyPr wrap="square" lIns="0" tIns="0" rIns="0" bIns="0" rtlCol="0" anchor="ctr"/>
          <a:lstStyle/>
          <a:p>
            <a:pPr indent="0" marL="0">
              <a:buNone/>
            </a:pPr>
            <a:r>
              <a:rPr lang="en-US" sz="1000" dirty="0">
                <a:solidFill>
                  <a:srgbClr val="6A6480"/>
                </a:solidFill>
                <a:latin typeface="Calibri" pitchFamily="34" charset="0"/>
                <a:ea typeface="Calibri" pitchFamily="34" charset="-122"/>
                <a:cs typeface="Calibri" pitchFamily="34" charset="-120"/>
              </a:rPr>
              <a:t>You don't have to share your exact budget, but know it internally before the call.</a:t>
            </a:r>
            <a:endParaRPr lang="en-US" sz="1000" dirty="0"/>
          </a:p>
        </p:txBody>
      </p:sp>
      <p:sp>
        <p:nvSpPr>
          <p:cNvPr id="8" name="Shape 6"/>
          <p:cNvSpPr/>
          <p:nvPr/>
        </p:nvSpPr>
        <p:spPr>
          <a:xfrm>
            <a:off x="457200" y="1737360"/>
            <a:ext cx="2377440" cy="402336"/>
          </a:xfrm>
          <a:prstGeom prst="rect">
            <a:avLst/>
          </a:prstGeom>
          <a:solidFill>
            <a:srgbClr val="4C1D95"/>
          </a:solidFill>
          <a:ln w="12700">
            <a:solidFill>
              <a:srgbClr val="4C1D95"/>
            </a:solidFill>
            <a:prstDash val="solid"/>
          </a:ln>
        </p:spPr>
      </p:sp>
      <p:sp>
        <p:nvSpPr>
          <p:cNvPr id="9" name="Text 7"/>
          <p:cNvSpPr/>
          <p:nvPr/>
        </p:nvSpPr>
        <p:spPr>
          <a:xfrm>
            <a:off x="457200" y="1737360"/>
            <a:ext cx="237744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Annual Budget Range (internal)</a:t>
            </a:r>
            <a:endParaRPr lang="en-US" sz="1100" dirty="0"/>
          </a:p>
        </p:txBody>
      </p:sp>
      <p:sp>
        <p:nvSpPr>
          <p:cNvPr id="10" name="Shape 8"/>
          <p:cNvSpPr/>
          <p:nvPr/>
        </p:nvSpPr>
        <p:spPr>
          <a:xfrm>
            <a:off x="2926080" y="1737360"/>
            <a:ext cx="1554480" cy="402336"/>
          </a:xfrm>
          <a:prstGeom prst="rect">
            <a:avLst/>
          </a:prstGeom>
          <a:solidFill>
            <a:srgbClr val="FFFFFF"/>
          </a:solidFill>
          <a:ln w="19050">
            <a:solidFill>
              <a:srgbClr val="DDD0F5"/>
            </a:solidFill>
            <a:prstDash val="solid"/>
          </a:ln>
        </p:spPr>
      </p:sp>
      <p:sp>
        <p:nvSpPr>
          <p:cNvPr id="11" name="Text 9"/>
          <p:cNvSpPr/>
          <p:nvPr/>
        </p:nvSpPr>
        <p:spPr>
          <a:xfrm>
            <a:off x="2962656" y="1737360"/>
            <a:ext cx="1481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$20k–$50k / year, do not share unless asked]</a:t>
            </a:r>
            <a:endParaRPr lang="en-US" sz="1100" dirty="0"/>
          </a:p>
        </p:txBody>
      </p:sp>
      <p:sp>
        <p:nvSpPr>
          <p:cNvPr id="12" name="Shape 10"/>
          <p:cNvSpPr/>
          <p:nvPr/>
        </p:nvSpPr>
        <p:spPr>
          <a:xfrm>
            <a:off x="457200" y="2267712"/>
            <a:ext cx="2377440" cy="402336"/>
          </a:xfrm>
          <a:prstGeom prst="rect">
            <a:avLst/>
          </a:prstGeom>
          <a:solidFill>
            <a:srgbClr val="4C1D95"/>
          </a:solidFill>
          <a:ln w="12700">
            <a:solidFill>
              <a:srgbClr val="4C1D95"/>
            </a:solidFill>
            <a:prstDash val="solid"/>
          </a:ln>
        </p:spPr>
      </p:sp>
      <p:sp>
        <p:nvSpPr>
          <p:cNvPr id="13" name="Text 11"/>
          <p:cNvSpPr/>
          <p:nvPr/>
        </p:nvSpPr>
        <p:spPr>
          <a:xfrm>
            <a:off x="457200" y="2267712"/>
            <a:ext cx="237744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One-time Implementation Budget</a:t>
            </a:r>
            <a:endParaRPr lang="en-US" sz="1100" dirty="0"/>
          </a:p>
        </p:txBody>
      </p:sp>
      <p:sp>
        <p:nvSpPr>
          <p:cNvPr id="14" name="Shape 12"/>
          <p:cNvSpPr/>
          <p:nvPr/>
        </p:nvSpPr>
        <p:spPr>
          <a:xfrm>
            <a:off x="2926080" y="2267712"/>
            <a:ext cx="1554480" cy="402336"/>
          </a:xfrm>
          <a:prstGeom prst="rect">
            <a:avLst/>
          </a:prstGeom>
          <a:solidFill>
            <a:srgbClr val="FFFFFF"/>
          </a:solidFill>
          <a:ln w="19050">
            <a:solidFill>
              <a:srgbClr val="DDD0F5"/>
            </a:solidFill>
            <a:prstDash val="solid"/>
          </a:ln>
        </p:spPr>
      </p:sp>
      <p:sp>
        <p:nvSpPr>
          <p:cNvPr id="15" name="Text 13"/>
          <p:cNvSpPr/>
          <p:nvPr/>
        </p:nvSpPr>
        <p:spPr>
          <a:xfrm>
            <a:off x="2962656" y="2267712"/>
            <a:ext cx="1481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Up to $15k for initial setup]</a:t>
            </a:r>
            <a:endParaRPr lang="en-US" sz="1100" dirty="0"/>
          </a:p>
        </p:txBody>
      </p:sp>
      <p:sp>
        <p:nvSpPr>
          <p:cNvPr id="16" name="Shape 14"/>
          <p:cNvSpPr/>
          <p:nvPr/>
        </p:nvSpPr>
        <p:spPr>
          <a:xfrm>
            <a:off x="457200" y="2798064"/>
            <a:ext cx="2377440" cy="402336"/>
          </a:xfrm>
          <a:prstGeom prst="rect">
            <a:avLst/>
          </a:prstGeom>
          <a:solidFill>
            <a:srgbClr val="4C1D95"/>
          </a:solidFill>
          <a:ln w="12700">
            <a:solidFill>
              <a:srgbClr val="4C1D95"/>
            </a:solidFill>
            <a:prstDash val="solid"/>
          </a:ln>
        </p:spPr>
      </p:sp>
      <p:sp>
        <p:nvSpPr>
          <p:cNvPr id="17" name="Text 15"/>
          <p:cNvSpPr/>
          <p:nvPr/>
        </p:nvSpPr>
        <p:spPr>
          <a:xfrm>
            <a:off x="457200" y="2798064"/>
            <a:ext cx="237744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Staff Time Available</a:t>
            </a:r>
            <a:endParaRPr lang="en-US" sz="1100" dirty="0"/>
          </a:p>
        </p:txBody>
      </p:sp>
      <p:sp>
        <p:nvSpPr>
          <p:cNvPr id="18" name="Shape 16"/>
          <p:cNvSpPr/>
          <p:nvPr/>
        </p:nvSpPr>
        <p:spPr>
          <a:xfrm>
            <a:off x="2926080" y="2798064"/>
            <a:ext cx="1554480" cy="402336"/>
          </a:xfrm>
          <a:prstGeom prst="rect">
            <a:avLst/>
          </a:prstGeom>
          <a:solidFill>
            <a:srgbClr val="FFFFFF"/>
          </a:solidFill>
          <a:ln w="19050">
            <a:solidFill>
              <a:srgbClr val="DDD0F5"/>
            </a:solidFill>
            <a:prstDash val="solid"/>
          </a:ln>
        </p:spPr>
      </p:sp>
      <p:sp>
        <p:nvSpPr>
          <p:cNvPr id="19" name="Text 17"/>
          <p:cNvSpPr/>
          <p:nvPr/>
        </p:nvSpPr>
        <p:spPr>
          <a:xfrm>
            <a:off x="2962656" y="2798064"/>
            <a:ext cx="1481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10 hrs/week from 1 staff member during onboarding]</a:t>
            </a:r>
            <a:endParaRPr lang="en-US" sz="1100" dirty="0"/>
          </a:p>
        </p:txBody>
      </p:sp>
      <p:sp>
        <p:nvSpPr>
          <p:cNvPr id="20" name="Shape 18"/>
          <p:cNvSpPr/>
          <p:nvPr/>
        </p:nvSpPr>
        <p:spPr>
          <a:xfrm>
            <a:off x="457200" y="3328416"/>
            <a:ext cx="2377440" cy="402336"/>
          </a:xfrm>
          <a:prstGeom prst="rect">
            <a:avLst/>
          </a:prstGeom>
          <a:solidFill>
            <a:srgbClr val="4C1D95"/>
          </a:solidFill>
          <a:ln w="12700">
            <a:solidFill>
              <a:srgbClr val="4C1D95"/>
            </a:solidFill>
            <a:prstDash val="solid"/>
          </a:ln>
        </p:spPr>
      </p:sp>
      <p:sp>
        <p:nvSpPr>
          <p:cNvPr id="21" name="Text 19"/>
          <p:cNvSpPr/>
          <p:nvPr/>
        </p:nvSpPr>
        <p:spPr>
          <a:xfrm>
            <a:off x="457200" y="3328416"/>
            <a:ext cx="2377440" cy="402336"/>
          </a:xfrm>
          <a:prstGeom prst="rect">
            <a:avLst/>
          </a:prstGeom>
          <a:noFill/>
          <a:ln/>
        </p:spPr>
        <p:txBody>
          <a:bodyPr wrap="square" lIns="101600" tIns="101600" rIns="101600" bIns="10160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Funding Source</a:t>
            </a:r>
            <a:endParaRPr lang="en-US" sz="1100" dirty="0"/>
          </a:p>
        </p:txBody>
      </p:sp>
      <p:sp>
        <p:nvSpPr>
          <p:cNvPr id="22" name="Shape 20"/>
          <p:cNvSpPr/>
          <p:nvPr/>
        </p:nvSpPr>
        <p:spPr>
          <a:xfrm>
            <a:off x="2926080" y="3328416"/>
            <a:ext cx="1554480" cy="402336"/>
          </a:xfrm>
          <a:prstGeom prst="rect">
            <a:avLst/>
          </a:prstGeom>
          <a:solidFill>
            <a:srgbClr val="FFFFFF"/>
          </a:solidFill>
          <a:ln w="19050">
            <a:solidFill>
              <a:srgbClr val="DDD0F5"/>
            </a:solidFill>
            <a:prstDash val="solid"/>
          </a:ln>
        </p:spPr>
      </p:sp>
      <p:sp>
        <p:nvSpPr>
          <p:cNvPr id="23" name="Text 21"/>
          <p:cNvSpPr/>
          <p:nvPr/>
        </p:nvSpPr>
        <p:spPr>
          <a:xfrm>
            <a:off x="2962656" y="3328416"/>
            <a:ext cx="1481328" cy="402336"/>
          </a:xfrm>
          <a:prstGeom prst="rect">
            <a:avLst/>
          </a:prstGeom>
          <a:noFill/>
          <a:ln/>
        </p:spPr>
        <p:txBody>
          <a:bodyPr wrap="square" lIns="0" tIns="0" rIns="0" bIns="0" rtlCol="0" anchor="ctr"/>
          <a:lstStyle/>
          <a:p>
            <a:pPr indent="0" marL="0">
              <a:buNone/>
            </a:pPr>
            <a:r>
              <a:rPr lang="en-US" sz="1100" dirty="0">
                <a:solidFill>
                  <a:srgbClr val="6A6480"/>
                </a:solidFill>
                <a:latin typeface="Calibri" pitchFamily="34" charset="0"/>
                <a:ea typeface="Calibri" pitchFamily="34" charset="-122"/>
                <a:cs typeface="Calibri" pitchFamily="34" charset="-120"/>
              </a:rPr>
              <a:t>[e.g. Grant, membership fees, foundation support]</a:t>
            </a:r>
            <a:endParaRPr lang="en-US" sz="1100" dirty="0"/>
          </a:p>
        </p:txBody>
      </p:sp>
      <p:sp>
        <p:nvSpPr>
          <p:cNvPr id="24" name="Text 22"/>
          <p:cNvSpPr/>
          <p:nvPr/>
        </p:nvSpPr>
        <p:spPr>
          <a:xfrm>
            <a:off x="4754880" y="987552"/>
            <a:ext cx="3931920" cy="329184"/>
          </a:xfrm>
          <a:prstGeom prst="rect">
            <a:avLst/>
          </a:prstGeom>
          <a:noFill/>
          <a:ln/>
        </p:spPr>
        <p:txBody>
          <a:bodyPr wrap="square" lIns="0" tIns="0" rIns="0" bIns="0" rtlCol="0" anchor="ctr"/>
          <a:lstStyle/>
          <a:p>
            <a:pPr indent="0" marL="0">
              <a:buNone/>
            </a:pPr>
            <a:r>
              <a:rPr lang="en-US" sz="1400" b="1" dirty="0">
                <a:solidFill>
                  <a:srgbClr val="4C1D95"/>
                </a:solidFill>
                <a:latin typeface="Calibri" pitchFamily="34" charset="0"/>
                <a:ea typeface="Calibri" pitchFamily="34" charset="-122"/>
                <a:cs typeface="Calibri" pitchFamily="34" charset="-120"/>
              </a:rPr>
              <a:t>Decision Timeline</a:t>
            </a:r>
            <a:endParaRPr lang="en-US" sz="1400" dirty="0"/>
          </a:p>
        </p:txBody>
      </p:sp>
      <p:sp>
        <p:nvSpPr>
          <p:cNvPr id="25" name="Shape 23"/>
          <p:cNvSpPr/>
          <p:nvPr/>
        </p:nvSpPr>
        <p:spPr>
          <a:xfrm>
            <a:off x="4754880" y="1444752"/>
            <a:ext cx="402336" cy="402336"/>
          </a:xfrm>
          <a:prstGeom prst="ellipse">
            <a:avLst/>
          </a:prstGeom>
          <a:solidFill>
            <a:srgbClr val="4C1D95"/>
          </a:solidFill>
          <a:ln w="12700">
            <a:solidFill>
              <a:srgbClr val="4C1D95"/>
            </a:solidFill>
            <a:prstDash val="solid"/>
          </a:ln>
        </p:spPr>
      </p:sp>
      <p:sp>
        <p:nvSpPr>
          <p:cNvPr id="26" name="Text 24"/>
          <p:cNvSpPr/>
          <p:nvPr/>
        </p:nvSpPr>
        <p:spPr>
          <a:xfrm>
            <a:off x="4754880" y="1444752"/>
            <a:ext cx="402336"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01</a:t>
            </a:r>
            <a:endParaRPr lang="en-US" sz="1000" dirty="0"/>
          </a:p>
        </p:txBody>
      </p:sp>
      <p:sp>
        <p:nvSpPr>
          <p:cNvPr id="27" name="Shape 25"/>
          <p:cNvSpPr/>
          <p:nvPr/>
        </p:nvSpPr>
        <p:spPr>
          <a:xfrm>
            <a:off x="4928616" y="1847088"/>
            <a:ext cx="54864" cy="292608"/>
          </a:xfrm>
          <a:prstGeom prst="rect">
            <a:avLst/>
          </a:prstGeom>
          <a:solidFill>
            <a:srgbClr val="DDD0F5"/>
          </a:solidFill>
          <a:ln w="12700">
            <a:solidFill>
              <a:srgbClr val="DDD0F5"/>
            </a:solidFill>
            <a:prstDash val="solid"/>
          </a:ln>
        </p:spPr>
      </p:sp>
      <p:sp>
        <p:nvSpPr>
          <p:cNvPr id="28" name="Shape 26"/>
          <p:cNvSpPr/>
          <p:nvPr/>
        </p:nvSpPr>
        <p:spPr>
          <a:xfrm>
            <a:off x="5285232" y="1371600"/>
            <a:ext cx="3401568" cy="548640"/>
          </a:xfrm>
          <a:prstGeom prst="roundRect">
            <a:avLst>
              <a:gd name="adj" fmla="val 16667"/>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29" name="Text 27"/>
          <p:cNvSpPr/>
          <p:nvPr/>
        </p:nvSpPr>
        <p:spPr>
          <a:xfrm>
            <a:off x="5394960" y="1408176"/>
            <a:ext cx="1645920" cy="475488"/>
          </a:xfrm>
          <a:prstGeom prst="rect">
            <a:avLst/>
          </a:prstGeom>
          <a:noFill/>
          <a:ln/>
        </p:spPr>
        <p:txBody>
          <a:bodyPr wrap="square" lIns="0" tIns="0" rIns="0" bIns="0" rtlCol="0" anchor="ctr"/>
          <a:lstStyle/>
          <a:p>
            <a:pPr indent="0" marL="0">
              <a:buNone/>
            </a:pPr>
            <a:r>
              <a:rPr lang="en-US" sz="1100" b="1" dirty="0">
                <a:solidFill>
                  <a:srgbClr val="241C34"/>
                </a:solidFill>
                <a:latin typeface="Calibri" pitchFamily="34" charset="0"/>
                <a:ea typeface="Calibri" pitchFamily="34" charset="-122"/>
                <a:cs typeface="Calibri" pitchFamily="34" charset="-120"/>
              </a:rPr>
              <a:t>Initial Vendor Meetings</a:t>
            </a:r>
            <a:endParaRPr lang="en-US" sz="1100" dirty="0"/>
          </a:p>
        </p:txBody>
      </p:sp>
      <p:sp>
        <p:nvSpPr>
          <p:cNvPr id="30" name="Text 28"/>
          <p:cNvSpPr/>
          <p:nvPr/>
        </p:nvSpPr>
        <p:spPr>
          <a:xfrm>
            <a:off x="7059168" y="1408176"/>
            <a:ext cx="1536192" cy="475488"/>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[Target date, e.g. Jan 2025]</a:t>
            </a:r>
            <a:endParaRPr lang="en-US" sz="1050" dirty="0"/>
          </a:p>
        </p:txBody>
      </p:sp>
      <p:sp>
        <p:nvSpPr>
          <p:cNvPr id="31" name="Shape 29"/>
          <p:cNvSpPr/>
          <p:nvPr/>
        </p:nvSpPr>
        <p:spPr>
          <a:xfrm>
            <a:off x="4754880" y="2121408"/>
            <a:ext cx="402336" cy="402336"/>
          </a:xfrm>
          <a:prstGeom prst="ellipse">
            <a:avLst/>
          </a:prstGeom>
          <a:solidFill>
            <a:srgbClr val="4C1D95"/>
          </a:solidFill>
          <a:ln w="12700">
            <a:solidFill>
              <a:srgbClr val="4C1D95"/>
            </a:solidFill>
            <a:prstDash val="solid"/>
          </a:ln>
        </p:spPr>
      </p:sp>
      <p:sp>
        <p:nvSpPr>
          <p:cNvPr id="32" name="Text 30"/>
          <p:cNvSpPr/>
          <p:nvPr/>
        </p:nvSpPr>
        <p:spPr>
          <a:xfrm>
            <a:off x="4754880" y="2121408"/>
            <a:ext cx="402336"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02</a:t>
            </a:r>
            <a:endParaRPr lang="en-US" sz="1000" dirty="0"/>
          </a:p>
        </p:txBody>
      </p:sp>
      <p:sp>
        <p:nvSpPr>
          <p:cNvPr id="33" name="Shape 31"/>
          <p:cNvSpPr/>
          <p:nvPr/>
        </p:nvSpPr>
        <p:spPr>
          <a:xfrm>
            <a:off x="4928616" y="2523744"/>
            <a:ext cx="54864" cy="292608"/>
          </a:xfrm>
          <a:prstGeom prst="rect">
            <a:avLst/>
          </a:prstGeom>
          <a:solidFill>
            <a:srgbClr val="DDD0F5"/>
          </a:solidFill>
          <a:ln w="12700">
            <a:solidFill>
              <a:srgbClr val="DDD0F5"/>
            </a:solidFill>
            <a:prstDash val="solid"/>
          </a:ln>
        </p:spPr>
      </p:sp>
      <p:sp>
        <p:nvSpPr>
          <p:cNvPr id="34" name="Shape 32"/>
          <p:cNvSpPr/>
          <p:nvPr/>
        </p:nvSpPr>
        <p:spPr>
          <a:xfrm>
            <a:off x="5285232" y="2048256"/>
            <a:ext cx="3401568" cy="548640"/>
          </a:xfrm>
          <a:prstGeom prst="roundRect">
            <a:avLst>
              <a:gd name="adj" fmla="val 16667"/>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35" name="Text 33"/>
          <p:cNvSpPr/>
          <p:nvPr/>
        </p:nvSpPr>
        <p:spPr>
          <a:xfrm>
            <a:off x="5394960" y="2084832"/>
            <a:ext cx="1645920" cy="475488"/>
          </a:xfrm>
          <a:prstGeom prst="rect">
            <a:avLst/>
          </a:prstGeom>
          <a:noFill/>
          <a:ln/>
        </p:spPr>
        <p:txBody>
          <a:bodyPr wrap="square" lIns="0" tIns="0" rIns="0" bIns="0" rtlCol="0" anchor="ctr"/>
          <a:lstStyle/>
          <a:p>
            <a:pPr indent="0" marL="0">
              <a:buNone/>
            </a:pPr>
            <a:r>
              <a:rPr lang="en-US" sz="1100" b="1" dirty="0">
                <a:solidFill>
                  <a:srgbClr val="241C34"/>
                </a:solidFill>
                <a:latin typeface="Calibri" pitchFamily="34" charset="0"/>
                <a:ea typeface="Calibri" pitchFamily="34" charset="-122"/>
                <a:cs typeface="Calibri" pitchFamily="34" charset="-120"/>
              </a:rPr>
              <a:t>Reference Checks Complete</a:t>
            </a:r>
            <a:endParaRPr lang="en-US" sz="1100" dirty="0"/>
          </a:p>
        </p:txBody>
      </p:sp>
      <p:sp>
        <p:nvSpPr>
          <p:cNvPr id="36" name="Text 34"/>
          <p:cNvSpPr/>
          <p:nvPr/>
        </p:nvSpPr>
        <p:spPr>
          <a:xfrm>
            <a:off x="7059168" y="2084832"/>
            <a:ext cx="1536192" cy="475488"/>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[Target date, e.g. Feb 2025]</a:t>
            </a:r>
            <a:endParaRPr lang="en-US" sz="1050" dirty="0"/>
          </a:p>
        </p:txBody>
      </p:sp>
      <p:sp>
        <p:nvSpPr>
          <p:cNvPr id="37" name="Shape 35"/>
          <p:cNvSpPr/>
          <p:nvPr/>
        </p:nvSpPr>
        <p:spPr>
          <a:xfrm>
            <a:off x="4754880" y="2798064"/>
            <a:ext cx="402336" cy="402336"/>
          </a:xfrm>
          <a:prstGeom prst="ellipse">
            <a:avLst/>
          </a:prstGeom>
          <a:solidFill>
            <a:srgbClr val="4C1D95"/>
          </a:solidFill>
          <a:ln w="12700">
            <a:solidFill>
              <a:srgbClr val="4C1D95"/>
            </a:solidFill>
            <a:prstDash val="solid"/>
          </a:ln>
        </p:spPr>
      </p:sp>
      <p:sp>
        <p:nvSpPr>
          <p:cNvPr id="38" name="Text 36"/>
          <p:cNvSpPr/>
          <p:nvPr/>
        </p:nvSpPr>
        <p:spPr>
          <a:xfrm>
            <a:off x="4754880" y="2798064"/>
            <a:ext cx="402336"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03</a:t>
            </a:r>
            <a:endParaRPr lang="en-US" sz="1000" dirty="0"/>
          </a:p>
        </p:txBody>
      </p:sp>
      <p:sp>
        <p:nvSpPr>
          <p:cNvPr id="39" name="Shape 37"/>
          <p:cNvSpPr/>
          <p:nvPr/>
        </p:nvSpPr>
        <p:spPr>
          <a:xfrm>
            <a:off x="4928616" y="3200400"/>
            <a:ext cx="54864" cy="292608"/>
          </a:xfrm>
          <a:prstGeom prst="rect">
            <a:avLst/>
          </a:prstGeom>
          <a:solidFill>
            <a:srgbClr val="DDD0F5"/>
          </a:solidFill>
          <a:ln w="12700">
            <a:solidFill>
              <a:srgbClr val="DDD0F5"/>
            </a:solidFill>
            <a:prstDash val="solid"/>
          </a:ln>
        </p:spPr>
      </p:sp>
      <p:sp>
        <p:nvSpPr>
          <p:cNvPr id="40" name="Shape 38"/>
          <p:cNvSpPr/>
          <p:nvPr/>
        </p:nvSpPr>
        <p:spPr>
          <a:xfrm>
            <a:off x="5285232" y="2724912"/>
            <a:ext cx="3401568" cy="548640"/>
          </a:xfrm>
          <a:prstGeom prst="roundRect">
            <a:avLst>
              <a:gd name="adj" fmla="val 16667"/>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41" name="Text 39"/>
          <p:cNvSpPr/>
          <p:nvPr/>
        </p:nvSpPr>
        <p:spPr>
          <a:xfrm>
            <a:off x="5394960" y="2761488"/>
            <a:ext cx="1645920" cy="475488"/>
          </a:xfrm>
          <a:prstGeom prst="rect">
            <a:avLst/>
          </a:prstGeom>
          <a:noFill/>
          <a:ln/>
        </p:spPr>
        <p:txBody>
          <a:bodyPr wrap="square" lIns="0" tIns="0" rIns="0" bIns="0" rtlCol="0" anchor="ctr"/>
          <a:lstStyle/>
          <a:p>
            <a:pPr indent="0" marL="0">
              <a:buNone/>
            </a:pPr>
            <a:r>
              <a:rPr lang="en-US" sz="1100" b="1" dirty="0">
                <a:solidFill>
                  <a:srgbClr val="241C34"/>
                </a:solidFill>
                <a:latin typeface="Calibri" pitchFamily="34" charset="0"/>
                <a:ea typeface="Calibri" pitchFamily="34" charset="-122"/>
                <a:cs typeface="Calibri" pitchFamily="34" charset="-120"/>
              </a:rPr>
              <a:t>Contract Review / Legal</a:t>
            </a:r>
            <a:endParaRPr lang="en-US" sz="1100" dirty="0"/>
          </a:p>
        </p:txBody>
      </p:sp>
      <p:sp>
        <p:nvSpPr>
          <p:cNvPr id="42" name="Text 40"/>
          <p:cNvSpPr/>
          <p:nvPr/>
        </p:nvSpPr>
        <p:spPr>
          <a:xfrm>
            <a:off x="7059168" y="2761488"/>
            <a:ext cx="1536192" cy="475488"/>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[Target date, e.g. Mar 2025]</a:t>
            </a:r>
            <a:endParaRPr lang="en-US" sz="1050" dirty="0"/>
          </a:p>
        </p:txBody>
      </p:sp>
      <p:sp>
        <p:nvSpPr>
          <p:cNvPr id="43" name="Shape 41"/>
          <p:cNvSpPr/>
          <p:nvPr/>
        </p:nvSpPr>
        <p:spPr>
          <a:xfrm>
            <a:off x="4754880" y="3474720"/>
            <a:ext cx="402336" cy="402336"/>
          </a:xfrm>
          <a:prstGeom prst="ellipse">
            <a:avLst/>
          </a:prstGeom>
          <a:solidFill>
            <a:srgbClr val="4C1D95"/>
          </a:solidFill>
          <a:ln w="12700">
            <a:solidFill>
              <a:srgbClr val="4C1D95"/>
            </a:solidFill>
            <a:prstDash val="solid"/>
          </a:ln>
        </p:spPr>
      </p:sp>
      <p:sp>
        <p:nvSpPr>
          <p:cNvPr id="44" name="Text 42"/>
          <p:cNvSpPr/>
          <p:nvPr/>
        </p:nvSpPr>
        <p:spPr>
          <a:xfrm>
            <a:off x="4754880" y="3474720"/>
            <a:ext cx="402336"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04</a:t>
            </a:r>
            <a:endParaRPr lang="en-US" sz="1000" dirty="0"/>
          </a:p>
        </p:txBody>
      </p:sp>
      <p:sp>
        <p:nvSpPr>
          <p:cNvPr id="45" name="Shape 43"/>
          <p:cNvSpPr/>
          <p:nvPr/>
        </p:nvSpPr>
        <p:spPr>
          <a:xfrm>
            <a:off x="4928616" y="3877056"/>
            <a:ext cx="54864" cy="292608"/>
          </a:xfrm>
          <a:prstGeom prst="rect">
            <a:avLst/>
          </a:prstGeom>
          <a:solidFill>
            <a:srgbClr val="DDD0F5"/>
          </a:solidFill>
          <a:ln w="12700">
            <a:solidFill>
              <a:srgbClr val="DDD0F5"/>
            </a:solidFill>
            <a:prstDash val="solid"/>
          </a:ln>
        </p:spPr>
      </p:sp>
      <p:sp>
        <p:nvSpPr>
          <p:cNvPr id="46" name="Shape 44"/>
          <p:cNvSpPr/>
          <p:nvPr/>
        </p:nvSpPr>
        <p:spPr>
          <a:xfrm>
            <a:off x="5285232" y="3401568"/>
            <a:ext cx="3401568" cy="548640"/>
          </a:xfrm>
          <a:prstGeom prst="roundRect">
            <a:avLst>
              <a:gd name="adj" fmla="val 16667"/>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47" name="Text 45"/>
          <p:cNvSpPr/>
          <p:nvPr/>
        </p:nvSpPr>
        <p:spPr>
          <a:xfrm>
            <a:off x="5394960" y="3438144"/>
            <a:ext cx="1645920" cy="475488"/>
          </a:xfrm>
          <a:prstGeom prst="rect">
            <a:avLst/>
          </a:prstGeom>
          <a:noFill/>
          <a:ln/>
        </p:spPr>
        <p:txBody>
          <a:bodyPr wrap="square" lIns="0" tIns="0" rIns="0" bIns="0" rtlCol="0" anchor="ctr"/>
          <a:lstStyle/>
          <a:p>
            <a:pPr indent="0" marL="0">
              <a:buNone/>
            </a:pPr>
            <a:r>
              <a:rPr lang="en-US" sz="1100" b="1" dirty="0">
                <a:solidFill>
                  <a:srgbClr val="241C34"/>
                </a:solidFill>
                <a:latin typeface="Calibri" pitchFamily="34" charset="0"/>
                <a:ea typeface="Calibri" pitchFamily="34" charset="-122"/>
                <a:cs typeface="Calibri" pitchFamily="34" charset="-120"/>
              </a:rPr>
              <a:t>Decision Made</a:t>
            </a:r>
            <a:endParaRPr lang="en-US" sz="1100" dirty="0"/>
          </a:p>
        </p:txBody>
      </p:sp>
      <p:sp>
        <p:nvSpPr>
          <p:cNvPr id="48" name="Text 46"/>
          <p:cNvSpPr/>
          <p:nvPr/>
        </p:nvSpPr>
        <p:spPr>
          <a:xfrm>
            <a:off x="7059168" y="3438144"/>
            <a:ext cx="1536192" cy="475488"/>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[Target date, e.g. Mar 2025]</a:t>
            </a:r>
            <a:endParaRPr lang="en-US" sz="1050" dirty="0"/>
          </a:p>
        </p:txBody>
      </p:sp>
      <p:sp>
        <p:nvSpPr>
          <p:cNvPr id="49" name="Shape 47"/>
          <p:cNvSpPr/>
          <p:nvPr/>
        </p:nvSpPr>
        <p:spPr>
          <a:xfrm>
            <a:off x="4754880" y="4151376"/>
            <a:ext cx="402336" cy="402336"/>
          </a:xfrm>
          <a:prstGeom prst="ellipse">
            <a:avLst/>
          </a:prstGeom>
          <a:solidFill>
            <a:srgbClr val="4C1D95"/>
          </a:solidFill>
          <a:ln w="12700">
            <a:solidFill>
              <a:srgbClr val="4C1D95"/>
            </a:solidFill>
            <a:prstDash val="solid"/>
          </a:ln>
        </p:spPr>
      </p:sp>
      <p:sp>
        <p:nvSpPr>
          <p:cNvPr id="50" name="Text 48"/>
          <p:cNvSpPr/>
          <p:nvPr/>
        </p:nvSpPr>
        <p:spPr>
          <a:xfrm>
            <a:off x="4754880" y="4151376"/>
            <a:ext cx="402336" cy="402336"/>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05</a:t>
            </a:r>
            <a:endParaRPr lang="en-US" sz="1000" dirty="0"/>
          </a:p>
        </p:txBody>
      </p:sp>
      <p:sp>
        <p:nvSpPr>
          <p:cNvPr id="51" name="Shape 49"/>
          <p:cNvSpPr/>
          <p:nvPr/>
        </p:nvSpPr>
        <p:spPr>
          <a:xfrm>
            <a:off x="5285232" y="4078224"/>
            <a:ext cx="3401568" cy="548640"/>
          </a:xfrm>
          <a:prstGeom prst="roundRect">
            <a:avLst>
              <a:gd name="adj" fmla="val 16667"/>
            </a:avLst>
          </a:prstGeom>
          <a:solidFill>
            <a:srgbClr val="FFFFFF"/>
          </a:solidFill>
          <a:ln w="19050">
            <a:solidFill>
              <a:srgbClr val="DDD0F5"/>
            </a:solidFill>
            <a:prstDash val="solid"/>
          </a:ln>
          <a:effectLst>
            <a:outerShdw sx="100000" sy="100000" kx="0" ky="0" algn="bl" rotWithShape="0" blurRad="50800" dist="25400" dir="8100000">
              <a:srgbClr val="000000">
                <a:alpha val="7000"/>
              </a:srgbClr>
            </a:outerShdw>
          </a:effectLst>
        </p:spPr>
      </p:sp>
      <p:sp>
        <p:nvSpPr>
          <p:cNvPr id="52" name="Text 50"/>
          <p:cNvSpPr/>
          <p:nvPr/>
        </p:nvSpPr>
        <p:spPr>
          <a:xfrm>
            <a:off x="5394960" y="4114800"/>
            <a:ext cx="1645920" cy="475488"/>
          </a:xfrm>
          <a:prstGeom prst="rect">
            <a:avLst/>
          </a:prstGeom>
          <a:noFill/>
          <a:ln/>
        </p:spPr>
        <p:txBody>
          <a:bodyPr wrap="square" lIns="0" tIns="0" rIns="0" bIns="0" rtlCol="0" anchor="ctr"/>
          <a:lstStyle/>
          <a:p>
            <a:pPr indent="0" marL="0">
              <a:buNone/>
            </a:pPr>
            <a:r>
              <a:rPr lang="en-US" sz="1100" b="1" dirty="0">
                <a:solidFill>
                  <a:srgbClr val="241C34"/>
                </a:solidFill>
                <a:latin typeface="Calibri" pitchFamily="34" charset="0"/>
                <a:ea typeface="Calibri" pitchFamily="34" charset="-122"/>
                <a:cs typeface="Calibri" pitchFamily="34" charset="-120"/>
              </a:rPr>
              <a:t>Implementation Begins</a:t>
            </a:r>
            <a:endParaRPr lang="en-US" sz="1100" dirty="0"/>
          </a:p>
        </p:txBody>
      </p:sp>
      <p:sp>
        <p:nvSpPr>
          <p:cNvPr id="53" name="Text 51"/>
          <p:cNvSpPr/>
          <p:nvPr/>
        </p:nvSpPr>
        <p:spPr>
          <a:xfrm>
            <a:off x="7059168" y="4114800"/>
            <a:ext cx="1536192" cy="475488"/>
          </a:xfrm>
          <a:prstGeom prst="rect">
            <a:avLst/>
          </a:prstGeom>
          <a:noFill/>
          <a:ln/>
        </p:spPr>
        <p:txBody>
          <a:bodyPr wrap="square" lIns="0" tIns="0" rIns="0" bIns="0" rtlCol="0" anchor="ctr"/>
          <a:lstStyle/>
          <a:p>
            <a:pPr indent="0" marL="0">
              <a:buNone/>
            </a:pPr>
            <a:r>
              <a:rPr lang="en-US" sz="1050" dirty="0">
                <a:solidFill>
                  <a:srgbClr val="6A6480"/>
                </a:solidFill>
                <a:latin typeface="Calibri" pitchFamily="34" charset="0"/>
                <a:ea typeface="Calibri" pitchFamily="34" charset="-122"/>
                <a:cs typeface="Calibri" pitchFamily="34" charset="-120"/>
              </a:rPr>
              <a:t>[Target date, e.g. Apr 2025]</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Registry Vendor Meeting — Preparation Template</dc:title>
  <dc:subject>PptxGenJS Presentation</dc:subject>
  <dc:creator>PptxGenJS</dc:creator>
  <cp:lastModifiedBy>PptxGenJS</cp:lastModifiedBy>
  <cp:revision>1</cp:revision>
  <dcterms:created xsi:type="dcterms:W3CDTF">2026-05-03T17:13:09Z</dcterms:created>
  <dcterms:modified xsi:type="dcterms:W3CDTF">2026-05-03T17:13:09Z</dcterms:modified>
</cp:coreProperties>
</file>