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92608"/>
            <a:ext cx="1371600" cy="384048"/>
          </a:xfrm>
          <a:prstGeom prst="roundRect">
            <a:avLst>
              <a:gd name="adj" fmla="val 19048"/>
            </a:avLst>
          </a:prstGeom>
          <a:solidFill>
            <a:srgbClr val="3D1E6D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92608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TOOLKIT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1920240" y="219456"/>
            <a:ext cx="98755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3D1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ASSET INVENTORY: A STRATEGY WORKSHEET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822960"/>
            <a:ext cx="11430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any rare disease advocacy group mapping what it already holds against the evidence it wants to produce.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371600"/>
            <a:ext cx="5486400" cy="2788920"/>
          </a:xfrm>
          <a:prstGeom prst="roundRect">
            <a:avLst>
              <a:gd name="adj" fmla="val 2623"/>
            </a:avLst>
          </a:prstGeom>
          <a:solidFill>
            <a:srgbClr val="F7F5FB"/>
          </a:solidFill>
          <a:ln/>
          <a:effectLst>
            <a:outerShdw sx="100000" sy="100000" kx="0" ky="0" algn="bl" rotWithShape="0" blurRad="88900" dist="25400" dir="5400000">
              <a:srgbClr val="000000">
                <a:alpha val="13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94360" y="148132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D1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it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94360" y="1874520"/>
            <a:ext cx="507492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 List your real assets across the top. Rename or add columns so they match what you actually hold.</a:t>
            </a:r>
            <a:endParaRPr lang="en-US" sz="1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For each evidence need, mark whether each asset answers it, partly answers it, or does not, and flag the unknowns.</a:t>
            </a:r>
            <a:endParaRPr lang="en-US" sz="1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 Use the question list on the next page to pressure test every call.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 Read the pattern. The gaps and the unknowns are where your strategy starts.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126480" y="1371600"/>
            <a:ext cx="5669280" cy="2788920"/>
          </a:xfrm>
          <a:prstGeom prst="roundRect">
            <a:avLst>
              <a:gd name="adj" fmla="val 2623"/>
            </a:avLst>
          </a:prstGeom>
          <a:solidFill>
            <a:srgbClr val="F7F5FB"/>
          </a:solidFill>
          <a:ln/>
          <a:effectLst>
            <a:outerShdw sx="100000" sy="100000" kx="0" ky="0" algn="bl" rotWithShape="0" blurRad="88900" dist="25400" dir="5400000">
              <a:srgbClr val="000000">
                <a:alpha val="13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355080" y="1517904"/>
            <a:ext cx="5212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D1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four marks mean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355080" y="1993392"/>
            <a:ext cx="201168" cy="201168"/>
          </a:xfrm>
          <a:prstGeom prst="roundRect">
            <a:avLst>
              <a:gd name="adj" fmla="val 18182"/>
            </a:avLst>
          </a:prstGeom>
          <a:solidFill>
            <a:srgbClr val="DCEFE4"/>
          </a:solidFill>
          <a:ln w="12700">
            <a:solidFill>
              <a:srgbClr val="1B7A4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638544" y="195681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7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   </a:t>
            </a:r>
            <a:pPr indent="0" marL="0">
              <a:buNone/>
            </a:pPr>
            <a:r>
              <a:rPr lang="en-US" sz="11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 this need on its own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355080" y="2304288"/>
            <a:ext cx="201168" cy="201168"/>
          </a:xfrm>
          <a:prstGeom prst="roundRect">
            <a:avLst>
              <a:gd name="adj" fmla="val 18182"/>
            </a:avLst>
          </a:prstGeom>
          <a:solidFill>
            <a:srgbClr val="FBEFD6"/>
          </a:solidFill>
          <a:ln w="12700">
            <a:solidFill>
              <a:srgbClr val="8A5A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38544" y="226771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   </a:t>
            </a:r>
            <a:pPr indent="0" marL="0">
              <a:buNone/>
            </a:pPr>
            <a:r>
              <a:rPr lang="en-US" sz="11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Partly answers it, or only near it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355080" y="2615184"/>
            <a:ext cx="201168" cy="201168"/>
          </a:xfrm>
          <a:prstGeom prst="roundRect">
            <a:avLst>
              <a:gd name="adj" fmla="val 18182"/>
            </a:avLst>
          </a:prstGeom>
          <a:solidFill>
            <a:srgbClr val="F6E1E4"/>
          </a:solidFill>
          <a:ln w="12700">
            <a:solidFill>
              <a:srgbClr val="9E2A3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638544" y="257860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   </a:t>
            </a:r>
            <a:pPr indent="0" marL="0">
              <a:buNone/>
            </a:pPr>
            <a:r>
              <a:rPr lang="en-US" sz="11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captured today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355080" y="2926080"/>
            <a:ext cx="201168" cy="201168"/>
          </a:xfrm>
          <a:prstGeom prst="roundRect">
            <a:avLst>
              <a:gd name="adj" fmla="val 18182"/>
            </a:avLst>
          </a:prstGeom>
          <a:solidFill>
            <a:srgbClr val="E7DEF4"/>
          </a:solidFill>
          <a:ln w="12700">
            <a:solidFill>
              <a:srgbClr val="5A369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38544" y="288950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36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  </a:t>
            </a:r>
            <a:pPr indent="0" marL="0">
              <a:buNone/>
            </a:pPr>
            <a:r>
              <a:rPr lang="en-US" sz="11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Unknown; confirm before you rely on it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355080" y="3456432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i="1" dirty="0">
                <a:solidFill>
                  <a:srgbClr val="6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the unknowns honestly. They are usually where the strategy lives.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365760" y="4343400"/>
            <a:ext cx="1143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Assets and evidence needs below are a generic starting set. Replace them with your own.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65760" y="4663440"/>
            <a:ext cx="11430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3D1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Suggested asset columns:  </a:t>
            </a:r>
            <a:pPr indent="0" marL="0">
              <a:buNone/>
            </a:pPr>
            <a:r>
              <a:rPr lang="en-US" sz="11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Registry / natural history study, EHR data, biobank / samples, digital / device data, survey / PRO measures, qualitative / interviews, genomic data, claims data, trial / industry data.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65760" y="5166360"/>
            <a:ext cx="11430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3D1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Suggested evidence rows:  </a:t>
            </a:r>
            <a:pPr indent="0" marL="0">
              <a:buNone/>
            </a:pPr>
            <a:r>
              <a:rPr lang="en-US" sz="11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Biology &amp; mechanism, objective clinical measures, phenotype &amp; heterogeneity, disease trajectory, onset &amp; diagnostic journey, treatment response, real world outcomes &amp; caregiver burden, lived experience.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92608"/>
            <a:ext cx="1737360" cy="384048"/>
          </a:xfrm>
          <a:prstGeom prst="roundRect">
            <a:avLst>
              <a:gd name="adj" fmla="val 19048"/>
            </a:avLst>
          </a:prstGeom>
          <a:solidFill>
            <a:srgbClr val="3D1E6D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92608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2286000" y="219456"/>
            <a:ext cx="95097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3D1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TO ASK BEFORE YOU MARK A CELL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65760" y="1280160"/>
            <a:ext cx="3685032" cy="5120640"/>
          </a:xfrm>
          <a:prstGeom prst="roundRect">
            <a:avLst>
              <a:gd name="adj" fmla="val 1737"/>
            </a:avLst>
          </a:prstGeom>
          <a:solidFill>
            <a:srgbClr val="F7F5FB"/>
          </a:solidFill>
          <a:ln/>
          <a:effectLst>
            <a:outerShdw sx="100000" sy="100000" kx="0" ky="0" algn="bl" rotWithShape="0" blurRad="88900" dist="25400" dir="54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280160"/>
            <a:ext cx="3685032" cy="502920"/>
          </a:xfrm>
          <a:prstGeom prst="roundRect">
            <a:avLst>
              <a:gd name="adj" fmla="val 12727"/>
            </a:avLst>
          </a:prstGeom>
          <a:solidFill>
            <a:srgbClr val="3D1E6D"/>
          </a:solidFill>
          <a:ln/>
        </p:spPr>
      </p:sp>
      <p:sp>
        <p:nvSpPr>
          <p:cNvPr id="7" name="Text 5"/>
          <p:cNvSpPr/>
          <p:nvPr/>
        </p:nvSpPr>
        <p:spPr>
          <a:xfrm>
            <a:off x="411480" y="1280160"/>
            <a:ext cx="35935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of each asset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21792" y="1965960"/>
            <a:ext cx="3227832" cy="4251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  What does it actually contain, field by field, and how complete is it?</a:t>
            </a:r>
            <a:endParaRPr lang="en-US" sz="12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 Who owns it, and what does the current consent permit you to do?</a:t>
            </a:r>
            <a:endParaRPr lang="en-US" sz="12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  Can it link to your other assets on a common participant ID?</a:t>
            </a:r>
            <a:endParaRPr lang="en-US" sz="12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  What is the cadence: one time, episodic, or longitudinal?</a:t>
            </a:r>
            <a:endParaRPr lang="en-US" sz="12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  If results or samples sit with a partner, can they return to the community?</a:t>
            </a:r>
            <a:endParaRPr lang="en-US" sz="12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  Is anyone collecting it deliberately, or is it a byproduct?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233672" y="1280160"/>
            <a:ext cx="3685032" cy="5120640"/>
          </a:xfrm>
          <a:prstGeom prst="roundRect">
            <a:avLst>
              <a:gd name="adj" fmla="val 1737"/>
            </a:avLst>
          </a:prstGeom>
          <a:solidFill>
            <a:srgbClr val="F7F5FB"/>
          </a:solidFill>
          <a:ln/>
          <a:effectLst>
            <a:outerShdw sx="100000" sy="100000" kx="0" ky="0" algn="bl" rotWithShape="0" blurRad="88900" dist="25400" dir="54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233672" y="1280160"/>
            <a:ext cx="3685032" cy="502920"/>
          </a:xfrm>
          <a:prstGeom prst="roundRect">
            <a:avLst>
              <a:gd name="adj" fmla="val 12727"/>
            </a:avLst>
          </a:prstGeom>
          <a:solidFill>
            <a:srgbClr val="18697A"/>
          </a:solidFill>
          <a:ln/>
        </p:spPr>
      </p:sp>
      <p:sp>
        <p:nvSpPr>
          <p:cNvPr id="11" name="Text 9"/>
          <p:cNvSpPr/>
          <p:nvPr/>
        </p:nvSpPr>
        <p:spPr>
          <a:xfrm>
            <a:off x="4279392" y="1280160"/>
            <a:ext cx="35935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of each evidence need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489704" y="1965960"/>
            <a:ext cx="3227832" cy="4251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  What research question sits behind this need, in one sentence?</a:t>
            </a:r>
            <a:endParaRPr lang="en-US" sz="12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 Forget current systems: what protocol would actually answer it?</a:t>
            </a:r>
            <a:endParaRPr lang="en-US" sz="12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  Is any asset collecting data fit for that purpose, or only near it?</a:t>
            </a:r>
            <a:endParaRPr lang="en-US" sz="12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  If it is a gap, is it worth a new collection, or can an asset stretch to cover it?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101584" y="1280160"/>
            <a:ext cx="3685032" cy="5120640"/>
          </a:xfrm>
          <a:prstGeom prst="roundRect">
            <a:avLst>
              <a:gd name="adj" fmla="val 1737"/>
            </a:avLst>
          </a:prstGeom>
          <a:solidFill>
            <a:srgbClr val="F7F5FB"/>
          </a:solidFill>
          <a:ln/>
          <a:effectLst>
            <a:outerShdw sx="100000" sy="100000" kx="0" ky="0" algn="bl" rotWithShape="0" blurRad="88900" dist="25400" dir="540000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8101584" y="1280160"/>
            <a:ext cx="3685032" cy="502920"/>
          </a:xfrm>
          <a:prstGeom prst="roundRect">
            <a:avLst>
              <a:gd name="adj" fmla="val 12727"/>
            </a:avLst>
          </a:prstGeom>
          <a:solidFill>
            <a:srgbClr val="3D1E6D"/>
          </a:solidFill>
          <a:ln/>
        </p:spPr>
      </p:sp>
      <p:sp>
        <p:nvSpPr>
          <p:cNvPr id="15" name="Text 13"/>
          <p:cNvSpPr/>
          <p:nvPr/>
        </p:nvSpPr>
        <p:spPr>
          <a:xfrm>
            <a:off x="8147304" y="1280160"/>
            <a:ext cx="35935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of the whole program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357616" y="1965960"/>
            <a:ext cx="3227832" cy="4251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  With a fixed, finite population, are you contacting families once and deliberately?</a:t>
            </a:r>
            <a:endParaRPr lang="en-US" sz="12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 Have you run a frank assessment of everything you hold before adding more?</a:t>
            </a:r>
            <a:endParaRPr lang="en-US" sz="12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  Who is the dedicated person engaging the community, not just the website?</a:t>
            </a:r>
            <a:endParaRPr lang="en-US" sz="12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  Does one consent at first contact cover linkage, records, samples, and recontact?</a:t>
            </a:r>
            <a:endParaRPr lang="en-US" sz="12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  What single decision must this strategy enable in the next twelve months?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92608"/>
            <a:ext cx="1737360" cy="384048"/>
          </a:xfrm>
          <a:prstGeom prst="roundRect">
            <a:avLst>
              <a:gd name="adj" fmla="val 19048"/>
            </a:avLst>
          </a:prstGeom>
          <a:solidFill>
            <a:srgbClr val="3D1E6D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92608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WORKSHEET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2286000" y="219456"/>
            <a:ext cx="95097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3D1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BLANK WORKSHEET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804672"/>
            <a:ext cx="11430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Rename the columns to match your assets, add rows or columns as needed, then mark each cell. Column headers and row labels are editable.</a:t>
            </a:r>
            <a:endParaRPr lang="en-US" sz="125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280160"/>
          <a:ext cx="1143000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1447800"/>
                <a:gridCol w="1447800"/>
                <a:gridCol w="1447800"/>
                <a:gridCol w="1447800"/>
                <a:gridCol w="1447800"/>
                <a:gridCol w="1447800"/>
              </a:tblGrid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Evidence your program aims to produce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E6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Registry /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Nat. history study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E6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EHR data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E6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Biobank /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samples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E6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Digital /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device data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E6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Survey /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 measures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E6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Qualitative /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interviews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E6D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1E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Biology &amp; mechanism</a:t>
                      </a:r>
                      <a:pPr algn="l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00" i="1" dirty="0">
                          <a:solidFill>
                            <a:srgbClr val="6B6B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target, human relevance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1E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Objective clinical measures</a:t>
                      </a:r>
                      <a:pPr algn="l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00" i="1" dirty="0">
                          <a:solidFill>
                            <a:srgbClr val="6B6B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imaging, EEG, labs, device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1E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Phenotype &amp; heterogeneity</a:t>
                      </a:r>
                      <a:pPr algn="l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00" i="1" dirty="0">
                          <a:solidFill>
                            <a:srgbClr val="6B6B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subgroups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1E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Disease trajectory</a:t>
                      </a:r>
                      <a:pPr algn="l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00" i="1" dirty="0">
                          <a:solidFill>
                            <a:srgbClr val="6B6B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progression over time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1E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Onset &amp; diagnostic journey</a:t>
                      </a:r>
                      <a:pPr algn="l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00" i="1" dirty="0">
                          <a:solidFill>
                            <a:srgbClr val="6B6B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prodrome, time to diagnosis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1E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Treatment response</a:t>
                      </a:r>
                      <a:pPr algn="l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00" i="1" dirty="0">
                          <a:solidFill>
                            <a:srgbClr val="6B6B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 interventions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1E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Real world outcomes</a:t>
                      </a:r>
                      <a:pPr algn="l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00" i="1" dirty="0">
                          <a:solidFill>
                            <a:srgbClr val="6B6B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QoL, caregiver burden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1E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Lived experience</a:t>
                      </a:r>
                      <a:pPr algn="l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00" i="1" dirty="0">
                          <a:solidFill>
                            <a:srgbClr val="6B6B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qualitative insight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Links to your other assets?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97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8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384048" y="5440680"/>
            <a:ext cx="182880" cy="182880"/>
          </a:xfrm>
          <a:prstGeom prst="roundRect">
            <a:avLst>
              <a:gd name="adj" fmla="val 20000"/>
            </a:avLst>
          </a:prstGeom>
          <a:solidFill>
            <a:srgbClr val="DCEFE4"/>
          </a:solidFill>
          <a:ln w="12700">
            <a:solidFill>
              <a:srgbClr val="1B7A4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53949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 this need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2898648" y="5440680"/>
            <a:ext cx="182880" cy="182880"/>
          </a:xfrm>
          <a:prstGeom prst="roundRect">
            <a:avLst>
              <a:gd name="adj" fmla="val 20000"/>
            </a:avLst>
          </a:prstGeom>
          <a:solidFill>
            <a:srgbClr val="FBEFD6"/>
          </a:solidFill>
          <a:ln w="12700">
            <a:solidFill>
              <a:srgbClr val="8A5A0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154680" y="53949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Partly answers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5413248" y="5440680"/>
            <a:ext cx="182880" cy="182880"/>
          </a:xfrm>
          <a:prstGeom prst="roundRect">
            <a:avLst>
              <a:gd name="adj" fmla="val 20000"/>
            </a:avLst>
          </a:prstGeom>
          <a:solidFill>
            <a:srgbClr val="F6E1E4"/>
          </a:solidFill>
          <a:ln w="12700">
            <a:solidFill>
              <a:srgbClr val="9E2A3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669280" y="53949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 today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7927848" y="5440680"/>
            <a:ext cx="182880" cy="182880"/>
          </a:xfrm>
          <a:prstGeom prst="roundRect">
            <a:avLst>
              <a:gd name="adj" fmla="val 20000"/>
            </a:avLst>
          </a:prstGeom>
          <a:solidFill>
            <a:srgbClr val="E7DEF4"/>
          </a:solidFill>
          <a:ln w="12700">
            <a:solidFill>
              <a:srgbClr val="5A369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183880" y="53949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Unknown, confirm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365760" y="594360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186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fill the final teal row last. If most cells there read as unknown, linkage is your first project.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92608"/>
            <a:ext cx="1554480" cy="384048"/>
          </a:xfrm>
          <a:prstGeom prst="roundRect">
            <a:avLst>
              <a:gd name="adj" fmla="val 19048"/>
            </a:avLst>
          </a:prstGeom>
          <a:solidFill>
            <a:srgbClr val="3D1E6D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9260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2103120" y="219456"/>
            <a:ext cx="96926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3D1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SAMPLE, FILLED IN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804672"/>
            <a:ext cx="11430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illustrative example for a generic rare disease community. The calls are made up to show the pattern, not to describe any real program.</a:t>
            </a:r>
            <a:endParaRPr lang="en-US" sz="125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280160"/>
          <a:ext cx="1143000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1447800"/>
                <a:gridCol w="1447800"/>
                <a:gridCol w="1447800"/>
                <a:gridCol w="1447800"/>
                <a:gridCol w="1447800"/>
                <a:gridCol w="1447800"/>
              </a:tblGrid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Evidence your program aims to produce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E6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Registry /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Nat. history study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E6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EHR data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E6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Biobank /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samples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E6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Digital /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device data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E6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Survey /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 measures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E6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Qualitative /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interviews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1E6D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1E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Biology &amp; mechanism</a:t>
                      </a:r>
                      <a:pPr algn="l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00" i="1" dirty="0">
                          <a:solidFill>
                            <a:srgbClr val="6B6B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target, human relevance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700" i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consent?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1E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Objective clinical measures</a:t>
                      </a:r>
                      <a:pPr algn="l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00" i="1" dirty="0">
                          <a:solidFill>
                            <a:srgbClr val="6B6B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imaging, EEG, labs, device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1B7A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Answers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1E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Phenotype &amp; heterogeneity</a:t>
                      </a:r>
                      <a:pPr algn="l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00" i="1" dirty="0">
                          <a:solidFill>
                            <a:srgbClr val="6B6B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subgroups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1E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Disease trajectory</a:t>
                      </a:r>
                      <a:pPr algn="l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00" i="1" dirty="0">
                          <a:solidFill>
                            <a:srgbClr val="6B6B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progression over time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1B7A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Answers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1E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Onset &amp; diagnostic journey</a:t>
                      </a:r>
                      <a:pPr algn="l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00" i="1" dirty="0">
                          <a:solidFill>
                            <a:srgbClr val="6B6B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prodrome, time to diagnosis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1B7A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Answers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1B7A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Answers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4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1E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Treatment response</a:t>
                      </a:r>
                      <a:pPr algn="l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00" i="1" dirty="0">
                          <a:solidFill>
                            <a:srgbClr val="6B6B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 interventions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1E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Real world outcomes</a:t>
                      </a:r>
                      <a:pPr algn="l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00" i="1" dirty="0">
                          <a:solidFill>
                            <a:srgbClr val="6B6B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QoL, caregiver burden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1B7A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Answers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3D1E6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Lived experience</a:t>
                      </a:r>
                      <a:pPr algn="l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800" i="1" dirty="0">
                          <a:solidFill>
                            <a:srgbClr val="6B6B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qualitative insight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9E2A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1E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1B7A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Answers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E4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Links to your other assets?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97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5A369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Confirm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EF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5A369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Confirm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EF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5A369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Confirm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EF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5A369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Confirm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EF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5A369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Confirm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EF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8A5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D6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384048" y="5440680"/>
            <a:ext cx="182880" cy="182880"/>
          </a:xfrm>
          <a:prstGeom prst="roundRect">
            <a:avLst>
              <a:gd name="adj" fmla="val 20000"/>
            </a:avLst>
          </a:prstGeom>
          <a:solidFill>
            <a:srgbClr val="DCEFE4"/>
          </a:solidFill>
          <a:ln w="12700">
            <a:solidFill>
              <a:srgbClr val="1B7A4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53949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 this need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2898648" y="5440680"/>
            <a:ext cx="182880" cy="182880"/>
          </a:xfrm>
          <a:prstGeom prst="roundRect">
            <a:avLst>
              <a:gd name="adj" fmla="val 20000"/>
            </a:avLst>
          </a:prstGeom>
          <a:solidFill>
            <a:srgbClr val="FBEFD6"/>
          </a:solidFill>
          <a:ln w="12700">
            <a:solidFill>
              <a:srgbClr val="8A5A0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154680" y="53949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Partly answers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5413248" y="5440680"/>
            <a:ext cx="182880" cy="182880"/>
          </a:xfrm>
          <a:prstGeom prst="roundRect">
            <a:avLst>
              <a:gd name="adj" fmla="val 20000"/>
            </a:avLst>
          </a:prstGeom>
          <a:solidFill>
            <a:srgbClr val="F6E1E4"/>
          </a:solidFill>
          <a:ln w="12700">
            <a:solidFill>
              <a:srgbClr val="9E2A3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669280" y="53949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 today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7927848" y="5440680"/>
            <a:ext cx="182880" cy="182880"/>
          </a:xfrm>
          <a:prstGeom prst="roundRect">
            <a:avLst>
              <a:gd name="adj" fmla="val 20000"/>
            </a:avLst>
          </a:prstGeom>
          <a:solidFill>
            <a:srgbClr val="E7DEF4"/>
          </a:solidFill>
          <a:ln w="12700">
            <a:solidFill>
              <a:srgbClr val="5A369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183880" y="53949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Unknown, confirm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365760" y="5943600"/>
            <a:ext cx="11430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186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pattern shows: records carry trajectory and onset, device data carry objective signal, interviews carry lived experience, samples are mostly a gap, and almost nothing is linked yet.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Asset Inventory Worksheet</dc:title>
  <dc:subject>PptxGenJS Presentation</dc:subject>
  <dc:creator>Boyce Data Science</dc:creator>
  <cp:lastModifiedBy>Boyce Data Science</cp:lastModifiedBy>
  <cp:revision>1</cp:revision>
  <dcterms:created xsi:type="dcterms:W3CDTF">2026-07-08T13:05:06Z</dcterms:created>
  <dcterms:modified xsi:type="dcterms:W3CDTF">2026-07-08T13:05:06Z</dcterms:modified>
</cp:coreProperties>
</file>